
<file path=[Content_Types].xml><?xml version="1.0" encoding="utf-8"?>
<Types xmlns="http://schemas.openxmlformats.org/package/2006/content-types">
  <Default Extension="jfif"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27"/>
  </p:notesMasterIdLst>
  <p:handoutMasterIdLst>
    <p:handoutMasterId r:id="rId28"/>
  </p:handoutMasterIdLst>
  <p:sldIdLst>
    <p:sldId id="266" r:id="rId5"/>
    <p:sldId id="267" r:id="rId6"/>
    <p:sldId id="257" r:id="rId7"/>
    <p:sldId id="268" r:id="rId8"/>
    <p:sldId id="287" r:id="rId9"/>
    <p:sldId id="270" r:id="rId10"/>
    <p:sldId id="269" r:id="rId11"/>
    <p:sldId id="272" r:id="rId12"/>
    <p:sldId id="273" r:id="rId13"/>
    <p:sldId id="274" r:id="rId14"/>
    <p:sldId id="275" r:id="rId15"/>
    <p:sldId id="276" r:id="rId16"/>
    <p:sldId id="277" r:id="rId17"/>
    <p:sldId id="282" r:id="rId18"/>
    <p:sldId id="278" r:id="rId19"/>
    <p:sldId id="279" r:id="rId20"/>
    <p:sldId id="281" r:id="rId21"/>
    <p:sldId id="288" r:id="rId22"/>
    <p:sldId id="285" r:id="rId23"/>
    <p:sldId id="286" r:id="rId24"/>
    <p:sldId id="283" r:id="rId25"/>
    <p:sldId id="284" r:id="rId26"/>
  </p:sldIdLst>
  <p:sldSz cx="12192000" cy="6858000"/>
  <p:notesSz cx="6858000" cy="9144000"/>
  <p:defaultTextStyle>
    <a:defPPr rtl="0">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1" autoAdjust="0"/>
    <p:restoredTop sz="94660"/>
  </p:normalViewPr>
  <p:slideViewPr>
    <p:cSldViewPr snapToGrid="0">
      <p:cViewPr varScale="1">
        <p:scale>
          <a:sx n="72" d="100"/>
          <a:sy n="72" d="100"/>
        </p:scale>
        <p:origin x="200" y="56"/>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9" d="100"/>
          <a:sy n="89" d="100"/>
        </p:scale>
        <p:origin x="3780"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FF870C-5D9B-4878-9827-A3D8F8D3B4C3}" type="doc">
      <dgm:prSet loTypeId="urn:microsoft.com/office/officeart/2018/5/layout/IconLeafLabelList#2" loCatId="icon" qsTypeId="urn:microsoft.com/office/officeart/2005/8/quickstyle/simple1" qsCatId="simple" csTypeId="urn:microsoft.com/office/officeart/2018/5/colors/Iconchunking_neutralicon_colorful1" csCatId="colorful" phldr="1"/>
      <dgm:spPr/>
      <dgm:t>
        <a:bodyPr rtlCol="0"/>
        <a:lstStyle/>
        <a:p>
          <a:pPr rtl="0"/>
          <a:endParaRPr lang="en-US"/>
        </a:p>
      </dgm:t>
    </dgm:pt>
    <dgm:pt modelId="{193252BB-1661-4EF1-B4B4-B609E884D6B5}">
      <dgm:prSet custT="1"/>
      <dgm:spPr/>
      <dgm:t>
        <a:bodyPr rtlCol="0"/>
        <a:lstStyle/>
        <a:p>
          <a:pPr>
            <a:lnSpc>
              <a:spcPct val="100000"/>
            </a:lnSpc>
            <a:defRPr cap="all"/>
          </a:pPr>
          <a:r>
            <a:rPr lang="es-ES" sz="2000" cap="none" baseline="0" noProof="1"/>
            <a:t>Gastos por intereses</a:t>
          </a:r>
        </a:p>
      </dgm:t>
    </dgm:pt>
    <dgm:pt modelId="{5A04EF90-0F09-4424-BA8F-063E80337D8E}" type="parTrans" cxnId="{095425F3-197C-4E69-84D5-0C51196EF1C6}">
      <dgm:prSet/>
      <dgm:spPr/>
      <dgm:t>
        <a:bodyPr rtlCol="0"/>
        <a:lstStyle/>
        <a:p>
          <a:pPr rtl="0"/>
          <a:endParaRPr lang="es-ES" noProof="1"/>
        </a:p>
      </dgm:t>
    </dgm:pt>
    <dgm:pt modelId="{54292CB0-011E-4706-9294-372AD5816BB9}" type="sibTrans" cxnId="{095425F3-197C-4E69-84D5-0C51196EF1C6}">
      <dgm:prSet/>
      <dgm:spPr/>
      <dgm:t>
        <a:bodyPr rtlCol="0"/>
        <a:lstStyle/>
        <a:p>
          <a:pPr rtl="0"/>
          <a:endParaRPr lang="es-ES" noProof="1"/>
        </a:p>
      </dgm:t>
    </dgm:pt>
    <dgm:pt modelId="{1777E161-D0DE-4D31-91FE-E2AD8AAC6AAC}">
      <dgm:prSet custT="1"/>
      <dgm:spPr/>
      <dgm:t>
        <a:bodyPr rtlCol="0"/>
        <a:lstStyle/>
        <a:p>
          <a:pPr>
            <a:lnSpc>
              <a:spcPct val="100000"/>
            </a:lnSpc>
            <a:defRPr cap="all"/>
          </a:pPr>
          <a:r>
            <a:rPr lang="es-ES" sz="2000" cap="none" baseline="0" noProof="1"/>
            <a:t>Ingresos por intereses</a:t>
          </a:r>
        </a:p>
      </dgm:t>
    </dgm:pt>
    <dgm:pt modelId="{50E45982-4B36-4BD3-ABAD-204FBA61FF0E}" type="parTrans" cxnId="{A341BC0D-6DD3-4979-9832-08DC41068DC6}">
      <dgm:prSet/>
      <dgm:spPr/>
      <dgm:t>
        <a:bodyPr rtlCol="0"/>
        <a:lstStyle/>
        <a:p>
          <a:pPr rtl="0"/>
          <a:endParaRPr lang="es-ES" noProof="1"/>
        </a:p>
      </dgm:t>
    </dgm:pt>
    <dgm:pt modelId="{FB489039-8D8A-4FC2-9B37-994383FDE902}" type="sibTrans" cxnId="{A341BC0D-6DD3-4979-9832-08DC41068DC6}">
      <dgm:prSet/>
      <dgm:spPr/>
      <dgm:t>
        <a:bodyPr rtlCol="0"/>
        <a:lstStyle/>
        <a:p>
          <a:pPr rtl="0"/>
          <a:endParaRPr lang="es-ES" noProof="1"/>
        </a:p>
      </dgm:t>
    </dgm:pt>
    <dgm:pt modelId="{A0E3938A-38FD-4C6B-BC76-DCF294EE93DC}">
      <dgm:prSet custT="1"/>
      <dgm:spPr/>
      <dgm:t>
        <a:bodyPr rtlCol="0"/>
        <a:lstStyle/>
        <a:p>
          <a:pPr>
            <a:lnSpc>
              <a:spcPct val="100000"/>
            </a:lnSpc>
            <a:defRPr cap="all"/>
          </a:pPr>
          <a:r>
            <a:rPr lang="es-ES" sz="2000" cap="none" baseline="0" noProof="1"/>
            <a:t>Fluctuaciones cambiarias</a:t>
          </a:r>
        </a:p>
      </dgm:t>
    </dgm:pt>
    <dgm:pt modelId="{8655D1BC-F152-4DA3-90FE-11A6554E87C9}" type="parTrans" cxnId="{F1960191-6C4D-45E6-A70C-022CDEE00113}">
      <dgm:prSet/>
      <dgm:spPr/>
      <dgm:t>
        <a:bodyPr rtlCol="0"/>
        <a:lstStyle/>
        <a:p>
          <a:pPr rtl="0"/>
          <a:endParaRPr lang="es-ES" noProof="1"/>
        </a:p>
      </dgm:t>
    </dgm:pt>
    <dgm:pt modelId="{7DE219E0-15AA-4B4B-9BED-F21993E27992}" type="sibTrans" cxnId="{F1960191-6C4D-45E6-A70C-022CDEE00113}">
      <dgm:prSet/>
      <dgm:spPr/>
      <dgm:t>
        <a:bodyPr rtlCol="0"/>
        <a:lstStyle/>
        <a:p>
          <a:pPr rtl="0"/>
          <a:endParaRPr lang="es-ES" noProof="1"/>
        </a:p>
      </dgm:t>
    </dgm:pt>
    <dgm:pt modelId="{3D420A97-868F-44A2-98A6-E39C70DEBBA8}">
      <dgm:prSet/>
      <dgm:spPr/>
      <dgm:t>
        <a:bodyPr rtlCol="0"/>
        <a:lstStyle/>
        <a:p>
          <a:pPr>
            <a:lnSpc>
              <a:spcPct val="100000"/>
            </a:lnSpc>
            <a:defRPr cap="all"/>
          </a:pPr>
          <a:r>
            <a:rPr lang="es-ES" cap="none" baseline="0" noProof="1"/>
            <a:t>Ganacias o pérdidas por la valuación de un activo financiero</a:t>
          </a:r>
        </a:p>
      </dgm:t>
    </dgm:pt>
    <dgm:pt modelId="{1B541000-BA8A-4244-AF6E-4D7123FCEEB0}" type="parTrans" cxnId="{6A3405C4-58BF-439B-B09A-5276D71ED0B9}">
      <dgm:prSet/>
      <dgm:spPr/>
      <dgm:t>
        <a:bodyPr/>
        <a:lstStyle/>
        <a:p>
          <a:endParaRPr lang="es-MX"/>
        </a:p>
      </dgm:t>
    </dgm:pt>
    <dgm:pt modelId="{1FB1DCD1-B5BE-4017-B4F2-CA7D4587226D}" type="sibTrans" cxnId="{6A3405C4-58BF-439B-B09A-5276D71ED0B9}">
      <dgm:prSet/>
      <dgm:spPr/>
      <dgm:t>
        <a:bodyPr/>
        <a:lstStyle/>
        <a:p>
          <a:endParaRPr lang="es-MX"/>
        </a:p>
      </dgm:t>
    </dgm:pt>
    <dgm:pt modelId="{0DDC7B91-52E2-4CCF-B199-DA4943BFDB85}">
      <dgm:prSet custT="1"/>
      <dgm:spPr/>
      <dgm:t>
        <a:bodyPr rtlCol="0"/>
        <a:lstStyle/>
        <a:p>
          <a:pPr>
            <a:lnSpc>
              <a:spcPct val="100000"/>
            </a:lnSpc>
            <a:defRPr cap="all"/>
          </a:pPr>
          <a:r>
            <a:rPr lang="es-ES" sz="2000" cap="none" baseline="0" noProof="1"/>
            <a:t>Resultado por posición financiera</a:t>
          </a:r>
        </a:p>
      </dgm:t>
    </dgm:pt>
    <dgm:pt modelId="{D6024019-F9E1-4BAD-9CB8-3111FA07FC28}" type="parTrans" cxnId="{3D359A9B-9690-4999-BD18-B5D0821BA3AA}">
      <dgm:prSet/>
      <dgm:spPr/>
      <dgm:t>
        <a:bodyPr/>
        <a:lstStyle/>
        <a:p>
          <a:endParaRPr lang="es-MX"/>
        </a:p>
      </dgm:t>
    </dgm:pt>
    <dgm:pt modelId="{5CC5C6E8-8C06-41D0-848B-37BEAA1FB18B}" type="sibTrans" cxnId="{3D359A9B-9690-4999-BD18-B5D0821BA3AA}">
      <dgm:prSet/>
      <dgm:spPr/>
      <dgm:t>
        <a:bodyPr/>
        <a:lstStyle/>
        <a:p>
          <a:endParaRPr lang="es-MX"/>
        </a:p>
      </dgm:t>
    </dgm:pt>
    <dgm:pt modelId="{D2FA40C6-C0ED-46A3-92CE-B081053B2BA8}" type="pres">
      <dgm:prSet presAssocID="{34FF870C-5D9B-4878-9827-A3D8F8D3B4C3}" presName="root" presStyleCnt="0">
        <dgm:presLayoutVars>
          <dgm:dir/>
          <dgm:resizeHandles val="exact"/>
        </dgm:presLayoutVars>
      </dgm:prSet>
      <dgm:spPr/>
    </dgm:pt>
    <dgm:pt modelId="{4F71816B-273C-49A1-A458-BCE14C9FAD7C}" type="pres">
      <dgm:prSet presAssocID="{193252BB-1661-4EF1-B4B4-B609E884D6B5}" presName="compNode" presStyleCnt="0"/>
      <dgm:spPr/>
    </dgm:pt>
    <dgm:pt modelId="{23A2EDD9-C89F-49C9-AE4A-D6196B4CA219}" type="pres">
      <dgm:prSet presAssocID="{193252BB-1661-4EF1-B4B4-B609E884D6B5}" presName="iconBgRect" presStyleLbl="bgShp" presStyleIdx="0" presStyleCnt="5"/>
      <dgm:spPr>
        <a:prstGeom prst="round2DiagRect">
          <a:avLst>
            <a:gd name="adj1" fmla="val 29727"/>
            <a:gd name="adj2" fmla="val 0"/>
          </a:avLst>
        </a:prstGeom>
      </dgm:spPr>
    </dgm:pt>
    <dgm:pt modelId="{AFF6CE53-2172-43E4-BC33-3C48272DDCF0}" type="pres">
      <dgm:prSet presAssocID="{193252BB-1661-4EF1-B4B4-B609E884D6B5}"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Monedas contorno"/>
        </a:ext>
      </dgm:extLst>
    </dgm:pt>
    <dgm:pt modelId="{8CFED58E-CED6-48CB-AD6E-8A220711C954}" type="pres">
      <dgm:prSet presAssocID="{193252BB-1661-4EF1-B4B4-B609E884D6B5}" presName="spaceRect" presStyleCnt="0"/>
      <dgm:spPr/>
    </dgm:pt>
    <dgm:pt modelId="{B2757675-DFB6-4B33-9701-161572571D2B}" type="pres">
      <dgm:prSet presAssocID="{193252BB-1661-4EF1-B4B4-B609E884D6B5}" presName="textRect" presStyleLbl="revTx" presStyleIdx="0" presStyleCnt="5" custScaleY="212253" custLinFactNeighborX="-105" custLinFactNeighborY="38147">
        <dgm:presLayoutVars>
          <dgm:chMax val="1"/>
          <dgm:chPref val="1"/>
        </dgm:presLayoutVars>
      </dgm:prSet>
      <dgm:spPr/>
    </dgm:pt>
    <dgm:pt modelId="{FF5FC25A-8895-4059-A7CB-AC8E769B2E4B}" type="pres">
      <dgm:prSet presAssocID="{54292CB0-011E-4706-9294-372AD5816BB9}" presName="sibTrans" presStyleCnt="0"/>
      <dgm:spPr/>
    </dgm:pt>
    <dgm:pt modelId="{F181BEB4-66E0-4B62-8712-BD0A64659834}" type="pres">
      <dgm:prSet presAssocID="{1777E161-D0DE-4D31-91FE-E2AD8AAC6AAC}" presName="compNode" presStyleCnt="0"/>
      <dgm:spPr/>
    </dgm:pt>
    <dgm:pt modelId="{0E81F59E-BE24-4A43-8B4D-78AE486DB35A}" type="pres">
      <dgm:prSet presAssocID="{1777E161-D0DE-4D31-91FE-E2AD8AAC6AAC}" presName="iconBgRect" presStyleLbl="bgShp" presStyleIdx="1" presStyleCnt="5"/>
      <dgm:spPr>
        <a:prstGeom prst="round2DiagRect">
          <a:avLst>
            <a:gd name="adj1" fmla="val 29727"/>
            <a:gd name="adj2" fmla="val 0"/>
          </a:avLst>
        </a:prstGeom>
      </dgm:spPr>
    </dgm:pt>
    <dgm:pt modelId="{C6C18185-40AF-48A2-8685-C39F432C8E80}" type="pres">
      <dgm:prSet presAssocID="{1777E161-D0DE-4D31-91FE-E2AD8AAC6AAC}"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676699DF-00CC-4F16-B4E6-75EFFED81874}" type="pres">
      <dgm:prSet presAssocID="{1777E161-D0DE-4D31-91FE-E2AD8AAC6AAC}" presName="spaceRect" presStyleCnt="0"/>
      <dgm:spPr/>
    </dgm:pt>
    <dgm:pt modelId="{1CD40C66-A0B4-4978-9941-A79D4CBD111B}" type="pres">
      <dgm:prSet presAssocID="{1777E161-D0DE-4D31-91FE-E2AD8AAC6AAC}" presName="textRect" presStyleLbl="revTx" presStyleIdx="1" presStyleCnt="5" custScaleY="212253" custLinFactNeighborX="-105" custLinFactNeighborY="38147">
        <dgm:presLayoutVars>
          <dgm:chMax val="1"/>
          <dgm:chPref val="1"/>
        </dgm:presLayoutVars>
      </dgm:prSet>
      <dgm:spPr/>
    </dgm:pt>
    <dgm:pt modelId="{F18A00AD-35D1-4313-87F2-111D7B13ECED}" type="pres">
      <dgm:prSet presAssocID="{FB489039-8D8A-4FC2-9B37-994383FDE902}" presName="sibTrans" presStyleCnt="0"/>
      <dgm:spPr/>
    </dgm:pt>
    <dgm:pt modelId="{59EC7549-F063-437F-8388-459A5C769816}" type="pres">
      <dgm:prSet presAssocID="{A0E3938A-38FD-4C6B-BC76-DCF294EE93DC}" presName="compNode" presStyleCnt="0"/>
      <dgm:spPr/>
    </dgm:pt>
    <dgm:pt modelId="{81253FDF-02A1-40D1-89CA-3EA7AF168FD7}" type="pres">
      <dgm:prSet presAssocID="{A0E3938A-38FD-4C6B-BC76-DCF294EE93DC}" presName="iconBgRect" presStyleLbl="bgShp" presStyleIdx="2" presStyleCnt="5"/>
      <dgm:spPr>
        <a:prstGeom prst="round2DiagRect">
          <a:avLst>
            <a:gd name="adj1" fmla="val 29727"/>
            <a:gd name="adj2" fmla="val 0"/>
          </a:avLst>
        </a:prstGeom>
      </dgm:spPr>
    </dgm:pt>
    <dgm:pt modelId="{8156E8E0-9CDC-4EAB-A61D-AF474D6D9368}" type="pres">
      <dgm:prSet presAssocID="{A0E3938A-38FD-4C6B-BC76-DCF294EE93DC}"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Gráfico de tendencia descendente con relleno sólido"/>
        </a:ext>
      </dgm:extLst>
    </dgm:pt>
    <dgm:pt modelId="{CF8829A0-3E8F-471E-B721-0E359AF6C976}" type="pres">
      <dgm:prSet presAssocID="{A0E3938A-38FD-4C6B-BC76-DCF294EE93DC}" presName="spaceRect" presStyleCnt="0"/>
      <dgm:spPr/>
    </dgm:pt>
    <dgm:pt modelId="{2DEB68D9-2D2A-405A-A95A-F123B81445D3}" type="pres">
      <dgm:prSet presAssocID="{A0E3938A-38FD-4C6B-BC76-DCF294EE93DC}" presName="textRect" presStyleLbl="revTx" presStyleIdx="2" presStyleCnt="5" custScaleY="212253" custLinFactNeighborX="-105" custLinFactNeighborY="38147">
        <dgm:presLayoutVars>
          <dgm:chMax val="1"/>
          <dgm:chPref val="1"/>
        </dgm:presLayoutVars>
      </dgm:prSet>
      <dgm:spPr/>
    </dgm:pt>
    <dgm:pt modelId="{70DD2B34-AA2C-4366-8CF7-353D1E980767}" type="pres">
      <dgm:prSet presAssocID="{7DE219E0-15AA-4B4B-9BED-F21993E27992}" presName="sibTrans" presStyleCnt="0"/>
      <dgm:spPr/>
    </dgm:pt>
    <dgm:pt modelId="{251C0207-6DFE-47AA-A4FD-C48314A76DD1}" type="pres">
      <dgm:prSet presAssocID="{3D420A97-868F-44A2-98A6-E39C70DEBBA8}" presName="compNode" presStyleCnt="0"/>
      <dgm:spPr/>
    </dgm:pt>
    <dgm:pt modelId="{7208DBBE-FBBC-4206-A33B-A3805A23BEEB}" type="pres">
      <dgm:prSet presAssocID="{3D420A97-868F-44A2-98A6-E39C70DEBBA8}" presName="iconBgRect" presStyleLbl="bgShp" presStyleIdx="3" presStyleCnt="5"/>
      <dgm:spPr>
        <a:prstGeom prst="round2DiagRect">
          <a:avLst>
            <a:gd name="adj1" fmla="val 29727"/>
            <a:gd name="adj2" fmla="val 0"/>
          </a:avLst>
        </a:prstGeom>
      </dgm:spPr>
    </dgm:pt>
    <dgm:pt modelId="{5498095C-B3CD-4EA6-ADEC-B3AEA7FA2E9E}" type="pres">
      <dgm:prSet presAssocID="{3D420A97-868F-44A2-98A6-E39C70DEBBA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Oferta y demanda con relleno sólido"/>
        </a:ext>
      </dgm:extLst>
    </dgm:pt>
    <dgm:pt modelId="{901120C7-2BE9-43F3-A139-B9627443433F}" type="pres">
      <dgm:prSet presAssocID="{3D420A97-868F-44A2-98A6-E39C70DEBBA8}" presName="spaceRect" presStyleCnt="0"/>
      <dgm:spPr/>
    </dgm:pt>
    <dgm:pt modelId="{4E3B2B84-9025-43C9-9C9B-6937F1889364}" type="pres">
      <dgm:prSet presAssocID="{3D420A97-868F-44A2-98A6-E39C70DEBBA8}" presName="textRect" presStyleLbl="revTx" presStyleIdx="3" presStyleCnt="5" custScaleY="212253" custLinFactNeighborX="-105" custLinFactNeighborY="38147">
        <dgm:presLayoutVars>
          <dgm:chMax val="1"/>
          <dgm:chPref val="1"/>
        </dgm:presLayoutVars>
      </dgm:prSet>
      <dgm:spPr/>
    </dgm:pt>
    <dgm:pt modelId="{19557CBB-EE80-440F-9492-4A8ABE7654DC}" type="pres">
      <dgm:prSet presAssocID="{1FB1DCD1-B5BE-4017-B4F2-CA7D4587226D}" presName="sibTrans" presStyleCnt="0"/>
      <dgm:spPr/>
    </dgm:pt>
    <dgm:pt modelId="{4E1F7B0E-1E83-4315-9D2E-DB3F4A9EF7E3}" type="pres">
      <dgm:prSet presAssocID="{0DDC7B91-52E2-4CCF-B199-DA4943BFDB85}" presName="compNode" presStyleCnt="0"/>
      <dgm:spPr/>
    </dgm:pt>
    <dgm:pt modelId="{4A53907D-F4D9-414E-8741-FADE10D473DB}" type="pres">
      <dgm:prSet presAssocID="{0DDC7B91-52E2-4CCF-B199-DA4943BFDB85}" presName="iconBgRect" presStyleLbl="bgShp" presStyleIdx="4" presStyleCnt="5"/>
      <dgm:spPr>
        <a:prstGeom prst="round2DiagRect">
          <a:avLst>
            <a:gd name="adj1" fmla="val 29727"/>
            <a:gd name="adj2" fmla="val 0"/>
          </a:avLst>
        </a:prstGeom>
      </dgm:spPr>
    </dgm:pt>
    <dgm:pt modelId="{36FD9F16-B4C4-450A-A7BB-775CABCEDEB4}" type="pres">
      <dgm:prSet presAssocID="{0DDC7B91-52E2-4CCF-B199-DA4943BFDB85}"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Gráfico de barras con tendencia alcista con relleno sólido"/>
        </a:ext>
      </dgm:extLst>
    </dgm:pt>
    <dgm:pt modelId="{CF56480D-025A-4F36-AACA-07D6C342527D}" type="pres">
      <dgm:prSet presAssocID="{0DDC7B91-52E2-4CCF-B199-DA4943BFDB85}" presName="spaceRect" presStyleCnt="0"/>
      <dgm:spPr/>
    </dgm:pt>
    <dgm:pt modelId="{BC259BF2-A7EF-40D9-91B6-15A06C1B3A2D}" type="pres">
      <dgm:prSet presAssocID="{0DDC7B91-52E2-4CCF-B199-DA4943BFDB85}" presName="textRect" presStyleLbl="revTx" presStyleIdx="4" presStyleCnt="5" custScaleY="210494" custLinFactNeighborX="-105" custLinFactNeighborY="38147">
        <dgm:presLayoutVars>
          <dgm:chMax val="1"/>
          <dgm:chPref val="1"/>
        </dgm:presLayoutVars>
      </dgm:prSet>
      <dgm:spPr/>
    </dgm:pt>
  </dgm:ptLst>
  <dgm:cxnLst>
    <dgm:cxn modelId="{A341BC0D-6DD3-4979-9832-08DC41068DC6}" srcId="{34FF870C-5D9B-4878-9827-A3D8F8D3B4C3}" destId="{1777E161-D0DE-4D31-91FE-E2AD8AAC6AAC}" srcOrd="1" destOrd="0" parTransId="{50E45982-4B36-4BD3-ABAD-204FBA61FF0E}" sibTransId="{FB489039-8D8A-4FC2-9B37-994383FDE902}"/>
    <dgm:cxn modelId="{472D2D17-E245-46DF-98A5-C38415CADC1E}" type="presOf" srcId="{A0E3938A-38FD-4C6B-BC76-DCF294EE93DC}" destId="{2DEB68D9-2D2A-405A-A95A-F123B81445D3}" srcOrd="0" destOrd="0" presId="urn:microsoft.com/office/officeart/2018/5/layout/IconLeafLabelList#2"/>
    <dgm:cxn modelId="{B126511F-11FF-4EDD-85D7-D89737033340}" type="presOf" srcId="{34FF870C-5D9B-4878-9827-A3D8F8D3B4C3}" destId="{D2FA40C6-C0ED-46A3-92CE-B081053B2BA8}" srcOrd="0" destOrd="0" presId="urn:microsoft.com/office/officeart/2018/5/layout/IconLeafLabelList#2"/>
    <dgm:cxn modelId="{FA3ECF3F-F2D7-4808-8F32-35657BC1DF89}" type="presOf" srcId="{193252BB-1661-4EF1-B4B4-B609E884D6B5}" destId="{B2757675-DFB6-4B33-9701-161572571D2B}" srcOrd="0" destOrd="0" presId="urn:microsoft.com/office/officeart/2018/5/layout/IconLeafLabelList#2"/>
    <dgm:cxn modelId="{61CCEF6A-7027-4E06-B09A-F43AD757E287}" type="presOf" srcId="{3D420A97-868F-44A2-98A6-E39C70DEBBA8}" destId="{4E3B2B84-9025-43C9-9C9B-6937F1889364}" srcOrd="0" destOrd="0" presId="urn:microsoft.com/office/officeart/2018/5/layout/IconLeafLabelList#2"/>
    <dgm:cxn modelId="{F1960191-6C4D-45E6-A70C-022CDEE00113}" srcId="{34FF870C-5D9B-4878-9827-A3D8F8D3B4C3}" destId="{A0E3938A-38FD-4C6B-BC76-DCF294EE93DC}" srcOrd="2" destOrd="0" parTransId="{8655D1BC-F152-4DA3-90FE-11A6554E87C9}" sibTransId="{7DE219E0-15AA-4B4B-9BED-F21993E27992}"/>
    <dgm:cxn modelId="{3D359A9B-9690-4999-BD18-B5D0821BA3AA}" srcId="{34FF870C-5D9B-4878-9827-A3D8F8D3B4C3}" destId="{0DDC7B91-52E2-4CCF-B199-DA4943BFDB85}" srcOrd="4" destOrd="0" parTransId="{D6024019-F9E1-4BAD-9CB8-3111FA07FC28}" sibTransId="{5CC5C6E8-8C06-41D0-848B-37BEAA1FB18B}"/>
    <dgm:cxn modelId="{C3093AB7-9BBB-4595-A705-841ABB75BC49}" type="presOf" srcId="{1777E161-D0DE-4D31-91FE-E2AD8AAC6AAC}" destId="{1CD40C66-A0B4-4978-9941-A79D4CBD111B}" srcOrd="0" destOrd="0" presId="urn:microsoft.com/office/officeart/2018/5/layout/IconLeafLabelList#2"/>
    <dgm:cxn modelId="{6A3405C4-58BF-439B-B09A-5276D71ED0B9}" srcId="{34FF870C-5D9B-4878-9827-A3D8F8D3B4C3}" destId="{3D420A97-868F-44A2-98A6-E39C70DEBBA8}" srcOrd="3" destOrd="0" parTransId="{1B541000-BA8A-4244-AF6E-4D7123FCEEB0}" sibTransId="{1FB1DCD1-B5BE-4017-B4F2-CA7D4587226D}"/>
    <dgm:cxn modelId="{D3A64AF1-41E6-4F6B-B9AE-21DC5B78B574}" type="presOf" srcId="{0DDC7B91-52E2-4CCF-B199-DA4943BFDB85}" destId="{BC259BF2-A7EF-40D9-91B6-15A06C1B3A2D}" srcOrd="0" destOrd="0" presId="urn:microsoft.com/office/officeart/2018/5/layout/IconLeafLabelList#2"/>
    <dgm:cxn modelId="{095425F3-197C-4E69-84D5-0C51196EF1C6}" srcId="{34FF870C-5D9B-4878-9827-A3D8F8D3B4C3}" destId="{193252BB-1661-4EF1-B4B4-B609E884D6B5}" srcOrd="0" destOrd="0" parTransId="{5A04EF90-0F09-4424-BA8F-063E80337D8E}" sibTransId="{54292CB0-011E-4706-9294-372AD5816BB9}"/>
    <dgm:cxn modelId="{CFFB4A70-BD6C-4082-9DB4-48041D051C82}" type="presParOf" srcId="{D2FA40C6-C0ED-46A3-92CE-B081053B2BA8}" destId="{4F71816B-273C-49A1-A458-BCE14C9FAD7C}" srcOrd="0" destOrd="0" presId="urn:microsoft.com/office/officeart/2018/5/layout/IconLeafLabelList#2"/>
    <dgm:cxn modelId="{697C797D-B0A3-487C-82FB-C6242AC02007}" type="presParOf" srcId="{4F71816B-273C-49A1-A458-BCE14C9FAD7C}" destId="{23A2EDD9-C89F-49C9-AE4A-D6196B4CA219}" srcOrd="0" destOrd="0" presId="urn:microsoft.com/office/officeart/2018/5/layout/IconLeafLabelList#2"/>
    <dgm:cxn modelId="{DF512F07-EEDC-4E6F-8099-188C14ECF869}" type="presParOf" srcId="{4F71816B-273C-49A1-A458-BCE14C9FAD7C}" destId="{AFF6CE53-2172-43E4-BC33-3C48272DDCF0}" srcOrd="1" destOrd="0" presId="urn:microsoft.com/office/officeart/2018/5/layout/IconLeafLabelList#2"/>
    <dgm:cxn modelId="{9D5B3B65-8825-47E0-95F3-9A1D2B1E6DD6}" type="presParOf" srcId="{4F71816B-273C-49A1-A458-BCE14C9FAD7C}" destId="{8CFED58E-CED6-48CB-AD6E-8A220711C954}" srcOrd="2" destOrd="0" presId="urn:microsoft.com/office/officeart/2018/5/layout/IconLeafLabelList#2"/>
    <dgm:cxn modelId="{1E9B72B2-2AB0-418C-94B5-6567B0CCC879}" type="presParOf" srcId="{4F71816B-273C-49A1-A458-BCE14C9FAD7C}" destId="{B2757675-DFB6-4B33-9701-161572571D2B}" srcOrd="3" destOrd="0" presId="urn:microsoft.com/office/officeart/2018/5/layout/IconLeafLabelList#2"/>
    <dgm:cxn modelId="{127552B3-8890-4CBD-B12B-9C8A4BCA5A9E}" type="presParOf" srcId="{D2FA40C6-C0ED-46A3-92CE-B081053B2BA8}" destId="{FF5FC25A-8895-4059-A7CB-AC8E769B2E4B}" srcOrd="1" destOrd="0" presId="urn:microsoft.com/office/officeart/2018/5/layout/IconLeafLabelList#2"/>
    <dgm:cxn modelId="{1C669417-79B7-433E-A975-738A07EE9783}" type="presParOf" srcId="{D2FA40C6-C0ED-46A3-92CE-B081053B2BA8}" destId="{F181BEB4-66E0-4B62-8712-BD0A64659834}" srcOrd="2" destOrd="0" presId="urn:microsoft.com/office/officeart/2018/5/layout/IconLeafLabelList#2"/>
    <dgm:cxn modelId="{9C7F80FB-C680-4E35-AD11-9BE4BD6556F1}" type="presParOf" srcId="{F181BEB4-66E0-4B62-8712-BD0A64659834}" destId="{0E81F59E-BE24-4A43-8B4D-78AE486DB35A}" srcOrd="0" destOrd="0" presId="urn:microsoft.com/office/officeart/2018/5/layout/IconLeafLabelList#2"/>
    <dgm:cxn modelId="{998459A1-F347-48D8-BB50-EB12075F5FDA}" type="presParOf" srcId="{F181BEB4-66E0-4B62-8712-BD0A64659834}" destId="{C6C18185-40AF-48A2-8685-C39F432C8E80}" srcOrd="1" destOrd="0" presId="urn:microsoft.com/office/officeart/2018/5/layout/IconLeafLabelList#2"/>
    <dgm:cxn modelId="{EC8BA919-8D94-4FB4-BC09-6604E9B16BBF}" type="presParOf" srcId="{F181BEB4-66E0-4B62-8712-BD0A64659834}" destId="{676699DF-00CC-4F16-B4E6-75EFFED81874}" srcOrd="2" destOrd="0" presId="urn:microsoft.com/office/officeart/2018/5/layout/IconLeafLabelList#2"/>
    <dgm:cxn modelId="{99E65743-4445-4C74-BBE7-040C68F4FF62}" type="presParOf" srcId="{F181BEB4-66E0-4B62-8712-BD0A64659834}" destId="{1CD40C66-A0B4-4978-9941-A79D4CBD111B}" srcOrd="3" destOrd="0" presId="urn:microsoft.com/office/officeart/2018/5/layout/IconLeafLabelList#2"/>
    <dgm:cxn modelId="{044D2D07-87CA-47BD-BFAF-AD1C67AA89AA}" type="presParOf" srcId="{D2FA40C6-C0ED-46A3-92CE-B081053B2BA8}" destId="{F18A00AD-35D1-4313-87F2-111D7B13ECED}" srcOrd="3" destOrd="0" presId="urn:microsoft.com/office/officeart/2018/5/layout/IconLeafLabelList#2"/>
    <dgm:cxn modelId="{8A2DCF1E-4E06-4424-AA2E-B74ACB475E11}" type="presParOf" srcId="{D2FA40C6-C0ED-46A3-92CE-B081053B2BA8}" destId="{59EC7549-F063-437F-8388-459A5C769816}" srcOrd="4" destOrd="0" presId="urn:microsoft.com/office/officeart/2018/5/layout/IconLeafLabelList#2"/>
    <dgm:cxn modelId="{9F0E93DA-CF03-4DEE-B53D-F38603507FC7}" type="presParOf" srcId="{59EC7549-F063-437F-8388-459A5C769816}" destId="{81253FDF-02A1-40D1-89CA-3EA7AF168FD7}" srcOrd="0" destOrd="0" presId="urn:microsoft.com/office/officeart/2018/5/layout/IconLeafLabelList#2"/>
    <dgm:cxn modelId="{4D35F28B-EF19-4A81-863F-ABB1FD8C2333}" type="presParOf" srcId="{59EC7549-F063-437F-8388-459A5C769816}" destId="{8156E8E0-9CDC-4EAB-A61D-AF474D6D9368}" srcOrd="1" destOrd="0" presId="urn:microsoft.com/office/officeart/2018/5/layout/IconLeafLabelList#2"/>
    <dgm:cxn modelId="{6D4CD298-2BC6-42A7-91B3-33BBA4EB1AE7}" type="presParOf" srcId="{59EC7549-F063-437F-8388-459A5C769816}" destId="{CF8829A0-3E8F-471E-B721-0E359AF6C976}" srcOrd="2" destOrd="0" presId="urn:microsoft.com/office/officeart/2018/5/layout/IconLeafLabelList#2"/>
    <dgm:cxn modelId="{F6EAE01F-088E-445D-B1CC-B67F9FD8C8D6}" type="presParOf" srcId="{59EC7549-F063-437F-8388-459A5C769816}" destId="{2DEB68D9-2D2A-405A-A95A-F123B81445D3}" srcOrd="3" destOrd="0" presId="urn:microsoft.com/office/officeart/2018/5/layout/IconLeafLabelList#2"/>
    <dgm:cxn modelId="{6B0C8199-9BF1-4C84-BDA7-61FB7B1F88C3}" type="presParOf" srcId="{D2FA40C6-C0ED-46A3-92CE-B081053B2BA8}" destId="{70DD2B34-AA2C-4366-8CF7-353D1E980767}" srcOrd="5" destOrd="0" presId="urn:microsoft.com/office/officeart/2018/5/layout/IconLeafLabelList#2"/>
    <dgm:cxn modelId="{7A7E6AA7-6E99-4ED5-9944-6EC41E39E03A}" type="presParOf" srcId="{D2FA40C6-C0ED-46A3-92CE-B081053B2BA8}" destId="{251C0207-6DFE-47AA-A4FD-C48314A76DD1}" srcOrd="6" destOrd="0" presId="urn:microsoft.com/office/officeart/2018/5/layout/IconLeafLabelList#2"/>
    <dgm:cxn modelId="{3CE1F53D-B4A6-422E-B319-AD2FBFA5D7DC}" type="presParOf" srcId="{251C0207-6DFE-47AA-A4FD-C48314A76DD1}" destId="{7208DBBE-FBBC-4206-A33B-A3805A23BEEB}" srcOrd="0" destOrd="0" presId="urn:microsoft.com/office/officeart/2018/5/layout/IconLeafLabelList#2"/>
    <dgm:cxn modelId="{3C5866FF-B9C1-487E-8C51-EB62A2209B5A}" type="presParOf" srcId="{251C0207-6DFE-47AA-A4FD-C48314A76DD1}" destId="{5498095C-B3CD-4EA6-ADEC-B3AEA7FA2E9E}" srcOrd="1" destOrd="0" presId="urn:microsoft.com/office/officeart/2018/5/layout/IconLeafLabelList#2"/>
    <dgm:cxn modelId="{80C246E2-0AEA-44CA-B7EE-0FC1342BEB37}" type="presParOf" srcId="{251C0207-6DFE-47AA-A4FD-C48314A76DD1}" destId="{901120C7-2BE9-43F3-A139-B9627443433F}" srcOrd="2" destOrd="0" presId="urn:microsoft.com/office/officeart/2018/5/layout/IconLeafLabelList#2"/>
    <dgm:cxn modelId="{D008B079-A63E-46CC-AC18-912594DA8BC3}" type="presParOf" srcId="{251C0207-6DFE-47AA-A4FD-C48314A76DD1}" destId="{4E3B2B84-9025-43C9-9C9B-6937F1889364}" srcOrd="3" destOrd="0" presId="urn:microsoft.com/office/officeart/2018/5/layout/IconLeafLabelList#2"/>
    <dgm:cxn modelId="{8B73F3F4-0227-44C3-9AB6-B34B0FB540B9}" type="presParOf" srcId="{D2FA40C6-C0ED-46A3-92CE-B081053B2BA8}" destId="{19557CBB-EE80-440F-9492-4A8ABE7654DC}" srcOrd="7" destOrd="0" presId="urn:microsoft.com/office/officeart/2018/5/layout/IconLeafLabelList#2"/>
    <dgm:cxn modelId="{ADD0333D-A613-4891-9E14-29B97EA16D46}" type="presParOf" srcId="{D2FA40C6-C0ED-46A3-92CE-B081053B2BA8}" destId="{4E1F7B0E-1E83-4315-9D2E-DB3F4A9EF7E3}" srcOrd="8" destOrd="0" presId="urn:microsoft.com/office/officeart/2018/5/layout/IconLeafLabelList#2"/>
    <dgm:cxn modelId="{F48376C6-199A-4BF7-869E-55006B183340}" type="presParOf" srcId="{4E1F7B0E-1E83-4315-9D2E-DB3F4A9EF7E3}" destId="{4A53907D-F4D9-414E-8741-FADE10D473DB}" srcOrd="0" destOrd="0" presId="urn:microsoft.com/office/officeart/2018/5/layout/IconLeafLabelList#2"/>
    <dgm:cxn modelId="{175DA431-A851-481C-B589-C5DECD6DB3CF}" type="presParOf" srcId="{4E1F7B0E-1E83-4315-9D2E-DB3F4A9EF7E3}" destId="{36FD9F16-B4C4-450A-A7BB-775CABCEDEB4}" srcOrd="1" destOrd="0" presId="urn:microsoft.com/office/officeart/2018/5/layout/IconLeafLabelList#2"/>
    <dgm:cxn modelId="{08F568EA-6205-49D5-B69C-14F71F6B2569}" type="presParOf" srcId="{4E1F7B0E-1E83-4315-9D2E-DB3F4A9EF7E3}" destId="{CF56480D-025A-4F36-AACA-07D6C342527D}" srcOrd="2" destOrd="0" presId="urn:microsoft.com/office/officeart/2018/5/layout/IconLeafLabelList#2"/>
    <dgm:cxn modelId="{CD2F8439-E0F6-49BF-83EA-317A7B9FC704}" type="presParOf" srcId="{4E1F7B0E-1E83-4315-9D2E-DB3F4A9EF7E3}" destId="{BC259BF2-A7EF-40D9-91B6-15A06C1B3A2D}" srcOrd="3" destOrd="0" presId="urn:microsoft.com/office/officeart/2018/5/layout/IconLeafLabel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A2EDD9-C89F-49C9-AE4A-D6196B4CA219}">
      <dsp:nvSpPr>
        <dsp:cNvPr id="0" name=""/>
        <dsp:cNvSpPr/>
      </dsp:nvSpPr>
      <dsp:spPr>
        <a:xfrm>
          <a:off x="352209" y="475965"/>
          <a:ext cx="1095855" cy="1095855"/>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F6CE53-2172-43E4-BC33-3C48272DDCF0}">
      <dsp:nvSpPr>
        <dsp:cNvPr id="0" name=""/>
        <dsp:cNvSpPr/>
      </dsp:nvSpPr>
      <dsp:spPr>
        <a:xfrm>
          <a:off x="585752" y="709508"/>
          <a:ext cx="628769" cy="62876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B2757675-DFB6-4B33-9701-161572571D2B}">
      <dsp:nvSpPr>
        <dsp:cNvPr id="0" name=""/>
        <dsp:cNvSpPr/>
      </dsp:nvSpPr>
      <dsp:spPr>
        <a:xfrm>
          <a:off x="8" y="1755691"/>
          <a:ext cx="1796484" cy="18588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889000">
            <a:lnSpc>
              <a:spcPct val="100000"/>
            </a:lnSpc>
            <a:spcBef>
              <a:spcPct val="0"/>
            </a:spcBef>
            <a:spcAft>
              <a:spcPct val="35000"/>
            </a:spcAft>
            <a:buNone/>
            <a:defRPr cap="all"/>
          </a:pPr>
          <a:r>
            <a:rPr lang="es-ES" sz="2000" kern="1200" cap="none" baseline="0" noProof="1"/>
            <a:t>Gastos por intereses</a:t>
          </a:r>
        </a:p>
      </dsp:txBody>
      <dsp:txXfrm>
        <a:off x="8" y="1755691"/>
        <a:ext cx="1796484" cy="1858882"/>
      </dsp:txXfrm>
    </dsp:sp>
    <dsp:sp modelId="{0E81F59E-BE24-4A43-8B4D-78AE486DB35A}">
      <dsp:nvSpPr>
        <dsp:cNvPr id="0" name=""/>
        <dsp:cNvSpPr/>
      </dsp:nvSpPr>
      <dsp:spPr>
        <a:xfrm>
          <a:off x="2463078" y="475965"/>
          <a:ext cx="1095855" cy="1095855"/>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C18185-40AF-48A2-8685-C39F432C8E80}">
      <dsp:nvSpPr>
        <dsp:cNvPr id="0" name=""/>
        <dsp:cNvSpPr/>
      </dsp:nvSpPr>
      <dsp:spPr>
        <a:xfrm>
          <a:off x="2696621" y="709508"/>
          <a:ext cx="628769" cy="62876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1CD40C66-A0B4-4978-9941-A79D4CBD111B}">
      <dsp:nvSpPr>
        <dsp:cNvPr id="0" name=""/>
        <dsp:cNvSpPr/>
      </dsp:nvSpPr>
      <dsp:spPr>
        <a:xfrm>
          <a:off x="2110877" y="1755691"/>
          <a:ext cx="1796484" cy="18588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889000">
            <a:lnSpc>
              <a:spcPct val="100000"/>
            </a:lnSpc>
            <a:spcBef>
              <a:spcPct val="0"/>
            </a:spcBef>
            <a:spcAft>
              <a:spcPct val="35000"/>
            </a:spcAft>
            <a:buNone/>
            <a:defRPr cap="all"/>
          </a:pPr>
          <a:r>
            <a:rPr lang="es-ES" sz="2000" kern="1200" cap="none" baseline="0" noProof="1"/>
            <a:t>Ingresos por intereses</a:t>
          </a:r>
        </a:p>
      </dsp:txBody>
      <dsp:txXfrm>
        <a:off x="2110877" y="1755691"/>
        <a:ext cx="1796484" cy="1858882"/>
      </dsp:txXfrm>
    </dsp:sp>
    <dsp:sp modelId="{81253FDF-02A1-40D1-89CA-3EA7AF168FD7}">
      <dsp:nvSpPr>
        <dsp:cNvPr id="0" name=""/>
        <dsp:cNvSpPr/>
      </dsp:nvSpPr>
      <dsp:spPr>
        <a:xfrm>
          <a:off x="4573947" y="475965"/>
          <a:ext cx="1095855" cy="1095855"/>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56E8E0-9CDC-4EAB-A61D-AF474D6D9368}">
      <dsp:nvSpPr>
        <dsp:cNvPr id="0" name=""/>
        <dsp:cNvSpPr/>
      </dsp:nvSpPr>
      <dsp:spPr>
        <a:xfrm>
          <a:off x="4807490" y="709508"/>
          <a:ext cx="628769" cy="62876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34925" cap="flat" cmpd="sng" algn="in">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EB68D9-2D2A-405A-A95A-F123B81445D3}">
      <dsp:nvSpPr>
        <dsp:cNvPr id="0" name=""/>
        <dsp:cNvSpPr/>
      </dsp:nvSpPr>
      <dsp:spPr>
        <a:xfrm>
          <a:off x="4221747" y="1755691"/>
          <a:ext cx="1796484" cy="18588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889000">
            <a:lnSpc>
              <a:spcPct val="100000"/>
            </a:lnSpc>
            <a:spcBef>
              <a:spcPct val="0"/>
            </a:spcBef>
            <a:spcAft>
              <a:spcPct val="35000"/>
            </a:spcAft>
            <a:buNone/>
            <a:defRPr cap="all"/>
          </a:pPr>
          <a:r>
            <a:rPr lang="es-ES" sz="2000" kern="1200" cap="none" baseline="0" noProof="1"/>
            <a:t>Fluctuaciones cambiarias</a:t>
          </a:r>
        </a:p>
      </dsp:txBody>
      <dsp:txXfrm>
        <a:off x="4221747" y="1755691"/>
        <a:ext cx="1796484" cy="1858882"/>
      </dsp:txXfrm>
    </dsp:sp>
    <dsp:sp modelId="{7208DBBE-FBBC-4206-A33B-A3805A23BEEB}">
      <dsp:nvSpPr>
        <dsp:cNvPr id="0" name=""/>
        <dsp:cNvSpPr/>
      </dsp:nvSpPr>
      <dsp:spPr>
        <a:xfrm>
          <a:off x="6684816" y="475965"/>
          <a:ext cx="1095855" cy="1095855"/>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98095C-B3CD-4EA6-ADEC-B3AEA7FA2E9E}">
      <dsp:nvSpPr>
        <dsp:cNvPr id="0" name=""/>
        <dsp:cNvSpPr/>
      </dsp:nvSpPr>
      <dsp:spPr>
        <a:xfrm>
          <a:off x="6918359" y="709508"/>
          <a:ext cx="628769" cy="62876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34925" cap="flat" cmpd="sng" algn="in">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3B2B84-9025-43C9-9C9B-6937F1889364}">
      <dsp:nvSpPr>
        <dsp:cNvPr id="0" name=""/>
        <dsp:cNvSpPr/>
      </dsp:nvSpPr>
      <dsp:spPr>
        <a:xfrm>
          <a:off x="6332616" y="1755691"/>
          <a:ext cx="1796484" cy="18588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844550">
            <a:lnSpc>
              <a:spcPct val="100000"/>
            </a:lnSpc>
            <a:spcBef>
              <a:spcPct val="0"/>
            </a:spcBef>
            <a:spcAft>
              <a:spcPct val="35000"/>
            </a:spcAft>
            <a:buNone/>
            <a:defRPr cap="all"/>
          </a:pPr>
          <a:r>
            <a:rPr lang="es-ES" sz="1900" kern="1200" cap="none" baseline="0" noProof="1"/>
            <a:t>Ganacias o pérdidas por la valuación de un activo financiero</a:t>
          </a:r>
        </a:p>
      </dsp:txBody>
      <dsp:txXfrm>
        <a:off x="6332616" y="1755691"/>
        <a:ext cx="1796484" cy="1858882"/>
      </dsp:txXfrm>
    </dsp:sp>
    <dsp:sp modelId="{4A53907D-F4D9-414E-8741-FADE10D473DB}">
      <dsp:nvSpPr>
        <dsp:cNvPr id="0" name=""/>
        <dsp:cNvSpPr/>
      </dsp:nvSpPr>
      <dsp:spPr>
        <a:xfrm>
          <a:off x="8795686" y="479816"/>
          <a:ext cx="1095855" cy="1095855"/>
        </a:xfrm>
        <a:prstGeom prst="round2DiagRect">
          <a:avLst>
            <a:gd name="adj1" fmla="val 29727"/>
            <a:gd name="adj2" fmla="val 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FD9F16-B4C4-450A-A7BB-775CABCEDEB4}">
      <dsp:nvSpPr>
        <dsp:cNvPr id="0" name=""/>
        <dsp:cNvSpPr/>
      </dsp:nvSpPr>
      <dsp:spPr>
        <a:xfrm>
          <a:off x="9029229" y="713359"/>
          <a:ext cx="628769" cy="62876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34925" cap="flat" cmpd="sng" algn="in">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259BF2-A7EF-40D9-91B6-15A06C1B3A2D}">
      <dsp:nvSpPr>
        <dsp:cNvPr id="0" name=""/>
        <dsp:cNvSpPr/>
      </dsp:nvSpPr>
      <dsp:spPr>
        <a:xfrm>
          <a:off x="8443485" y="1767244"/>
          <a:ext cx="1796484" cy="1843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889000">
            <a:lnSpc>
              <a:spcPct val="100000"/>
            </a:lnSpc>
            <a:spcBef>
              <a:spcPct val="0"/>
            </a:spcBef>
            <a:spcAft>
              <a:spcPct val="35000"/>
            </a:spcAft>
            <a:buNone/>
            <a:defRPr cap="all"/>
          </a:pPr>
          <a:r>
            <a:rPr lang="es-ES" sz="2000" kern="1200" cap="none" baseline="0" noProof="1"/>
            <a:t>Resultado por posición financiera</a:t>
          </a:r>
        </a:p>
      </dsp:txBody>
      <dsp:txXfrm>
        <a:off x="8443485" y="1767244"/>
        <a:ext cx="1796484" cy="1843477"/>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2">
  <dgm:title val="Icono de lista de etiquetas de hojas"/>
  <dgm:desc val="Se usa para mostrar fragmentos no secuenciales o agrupados de información acompañados de elementos visuales relacionados. Funciona mejor con iconos o imágenes pequeñas con leyendas de texto breve."/>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88148F02-35C7-49E6-993F-E82908D7AF75}" type="datetime1">
              <a:rPr lang="es-ES" smtClean="0"/>
              <a:t>19/07/2022</a:t>
            </a:fld>
            <a:endParaRPr lang="es-ES"/>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a:p>
        </p:txBody>
      </p:sp>
      <p:sp>
        <p:nvSpPr>
          <p:cNvPr id="5" name="Marcador de posición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4C531EA-3B14-40B9-94EF-FFD37E10845B}" type="slidenum">
              <a:rPr lang="es-ES" smtClean="0"/>
              <a:t>‹Nº›</a:t>
            </a:fld>
            <a:endParaRPr lang="es-ES"/>
          </a:p>
        </p:txBody>
      </p:sp>
    </p:spTree>
    <p:extLst>
      <p:ext uri="{BB962C8B-B14F-4D97-AF65-F5344CB8AC3E}">
        <p14:creationId xmlns:p14="http://schemas.microsoft.com/office/powerpoint/2010/main" val="12531907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noProof="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70AAB062-198E-4F51-A2F6-E1757EE113E0}" type="datetime1">
              <a:rPr lang="es-ES" noProof="0" smtClean="0"/>
              <a:t>19/07/2022</a:t>
            </a:fld>
            <a:endParaRPr lang="es-ES" noProof="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s-ES" noProof="0"/>
          </a:p>
        </p:txBody>
      </p:sp>
      <p:sp>
        <p:nvSpPr>
          <p:cNvPr id="5" name="Marcador de posición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6" name="Marcador de posición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noProof="0"/>
          </a:p>
        </p:txBody>
      </p:sp>
      <p:sp>
        <p:nvSpPr>
          <p:cNvPr id="7" name="Marcador de posición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3733D7A2-C585-48BF-BF8C-C21FDC051F77}" type="slidenum">
              <a:rPr lang="es-ES" noProof="0" smtClean="0"/>
              <a:t>‹Nº›</a:t>
            </a:fld>
            <a:endParaRPr lang="es-ES" noProof="0"/>
          </a:p>
        </p:txBody>
      </p:sp>
    </p:spTree>
    <p:extLst>
      <p:ext uri="{BB962C8B-B14F-4D97-AF65-F5344CB8AC3E}">
        <p14:creationId xmlns:p14="http://schemas.microsoft.com/office/powerpoint/2010/main" val="137266203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noProof="1"/>
          </a:p>
        </p:txBody>
      </p:sp>
      <p:sp>
        <p:nvSpPr>
          <p:cNvPr id="4" name="Marcador de posición de número de diapositiva 3"/>
          <p:cNvSpPr>
            <a:spLocks noGrp="1"/>
          </p:cNvSpPr>
          <p:nvPr>
            <p:ph type="sldNum" sz="quarter" idx="10"/>
          </p:nvPr>
        </p:nvSpPr>
        <p:spPr/>
        <p:txBody>
          <a:bodyPr rtlCol="0"/>
          <a:lstStyle/>
          <a:p>
            <a:pPr rtl="0"/>
            <a:fld id="{3733D7A2-C585-48BF-BF8C-C21FDC051F77}" type="slidenum">
              <a:rPr lang="es-ES" noProof="1" dirty="0" smtClean="0"/>
              <a:t>1</a:t>
            </a:fld>
            <a:endParaRPr lang="es-ES" noProof="1"/>
          </a:p>
        </p:txBody>
      </p:sp>
    </p:spTree>
    <p:extLst>
      <p:ext uri="{BB962C8B-B14F-4D97-AF65-F5344CB8AC3E}">
        <p14:creationId xmlns:p14="http://schemas.microsoft.com/office/powerpoint/2010/main" val="4013332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noProof="1"/>
          </a:p>
        </p:txBody>
      </p:sp>
      <p:sp>
        <p:nvSpPr>
          <p:cNvPr id="4" name="Marcador de posición de número de diapositiva 3"/>
          <p:cNvSpPr>
            <a:spLocks noGrp="1"/>
          </p:cNvSpPr>
          <p:nvPr>
            <p:ph type="sldNum" sz="quarter" idx="10"/>
          </p:nvPr>
        </p:nvSpPr>
        <p:spPr/>
        <p:txBody>
          <a:bodyPr rtlCol="0"/>
          <a:lstStyle/>
          <a:p>
            <a:pPr rtl="0"/>
            <a:fld id="{3733D7A2-C585-48BF-BF8C-C21FDC051F77}" type="slidenum">
              <a:rPr lang="es-ES" noProof="1" dirty="0" smtClean="0"/>
              <a:t>3</a:t>
            </a:fld>
            <a:endParaRPr lang="es-ES" noProof="1"/>
          </a:p>
        </p:txBody>
      </p:sp>
    </p:spTree>
    <p:extLst>
      <p:ext uri="{BB962C8B-B14F-4D97-AF65-F5344CB8AC3E}">
        <p14:creationId xmlns:p14="http://schemas.microsoft.com/office/powerpoint/2010/main" val="1939245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Pr>
        <a:solidFill>
          <a:schemeClr val="bg2"/>
        </a:solid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915128" y="1788454"/>
            <a:ext cx="8361229" cy="2098226"/>
          </a:xfrm>
        </p:spPr>
        <p:txBody>
          <a:bodyPr rtlCol="0" anchor="b">
            <a:noAutofit/>
          </a:bodyPr>
          <a:lstStyle>
            <a:lvl1pPr algn="ctr">
              <a:defRPr sz="7200" cap="all" baseline="0">
                <a:solidFill>
                  <a:schemeClr val="tx2"/>
                </a:solidFill>
              </a:defRPr>
            </a:lvl1pPr>
          </a:lstStyle>
          <a:p>
            <a:pPr rtl="0"/>
            <a:r>
              <a:rPr lang="es-ES" noProof="1"/>
              <a:t>Haga clic para modificar el estilo de título del patrón</a:t>
            </a:r>
          </a:p>
        </p:txBody>
      </p:sp>
      <p:sp>
        <p:nvSpPr>
          <p:cNvPr id="3" name="Subtítulo 2"/>
          <p:cNvSpPr>
            <a:spLocks noGrp="1"/>
          </p:cNvSpPr>
          <p:nvPr>
            <p:ph type="subTitle" idx="1"/>
          </p:nvPr>
        </p:nvSpPr>
        <p:spPr>
          <a:xfrm>
            <a:off x="2679906" y="3956279"/>
            <a:ext cx="6831673" cy="1086237"/>
          </a:xfrm>
        </p:spPr>
        <p:txBody>
          <a:bodyPr rtlCol="0">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1"/>
              <a:t>Haga clic para modificar el estilo de subtítulo del patrón</a:t>
            </a:r>
          </a:p>
        </p:txBody>
      </p:sp>
      <p:sp>
        <p:nvSpPr>
          <p:cNvPr id="4" name="Marcador de fecha 3"/>
          <p:cNvSpPr>
            <a:spLocks noGrp="1"/>
          </p:cNvSpPr>
          <p:nvPr>
            <p:ph type="dt" sz="half" idx="10"/>
          </p:nvPr>
        </p:nvSpPr>
        <p:spPr>
          <a:xfrm>
            <a:off x="752858" y="6453386"/>
            <a:ext cx="1607944" cy="404614"/>
          </a:xfrm>
        </p:spPr>
        <p:txBody>
          <a:bodyPr rtlCol="0"/>
          <a:lstStyle>
            <a:lvl1pPr>
              <a:defRPr baseline="0">
                <a:solidFill>
                  <a:schemeClr val="tx2"/>
                </a:solidFill>
              </a:defRPr>
            </a:lvl1pPr>
          </a:lstStyle>
          <a:p>
            <a:pPr rtl="0"/>
            <a:fld id="{498F6463-E3E5-495A-9247-FB13D216B2BB}" type="datetime1">
              <a:rPr lang="es-ES" noProof="1" smtClean="0"/>
              <a:t>19/07/2022</a:t>
            </a:fld>
            <a:endParaRPr lang="es-ES" noProof="1"/>
          </a:p>
        </p:txBody>
      </p:sp>
      <p:sp>
        <p:nvSpPr>
          <p:cNvPr id="5" name="Marcador de pie de página 4"/>
          <p:cNvSpPr>
            <a:spLocks noGrp="1"/>
          </p:cNvSpPr>
          <p:nvPr>
            <p:ph type="ftr" sz="quarter" idx="11"/>
          </p:nvPr>
        </p:nvSpPr>
        <p:spPr>
          <a:xfrm>
            <a:off x="2584054" y="6453386"/>
            <a:ext cx="7023377" cy="404614"/>
          </a:xfrm>
        </p:spPr>
        <p:txBody>
          <a:bodyPr rtlCol="0"/>
          <a:lstStyle>
            <a:lvl1pPr algn="ctr">
              <a:defRPr baseline="0">
                <a:solidFill>
                  <a:schemeClr val="tx2"/>
                </a:solidFill>
              </a:defRPr>
            </a:lvl1pPr>
          </a:lstStyle>
          <a:p>
            <a:pPr rtl="0"/>
            <a:endParaRPr lang="es-ES" noProof="1"/>
          </a:p>
        </p:txBody>
      </p:sp>
      <p:sp>
        <p:nvSpPr>
          <p:cNvPr id="6" name="Marcador de posición de número de diapositiva 5"/>
          <p:cNvSpPr>
            <a:spLocks noGrp="1"/>
          </p:cNvSpPr>
          <p:nvPr>
            <p:ph type="sldNum" sz="quarter" idx="12"/>
          </p:nvPr>
        </p:nvSpPr>
        <p:spPr>
          <a:xfrm>
            <a:off x="9830683" y="6453386"/>
            <a:ext cx="1596292" cy="404614"/>
          </a:xfrm>
        </p:spPr>
        <p:txBody>
          <a:bodyPr rtlCol="0"/>
          <a:lstStyle>
            <a:lvl1pPr>
              <a:defRPr baseline="0">
                <a:solidFill>
                  <a:schemeClr val="tx2"/>
                </a:solidFill>
              </a:defRPr>
            </a:lvl1pPr>
          </a:lstStyle>
          <a:p>
            <a:pPr rtl="0"/>
            <a:fld id="{69E57DC2-970A-4B3E-BB1C-7A09969E49DF}" type="slidenum">
              <a:rPr lang="es-ES" noProof="1" dirty="0" smtClean="0"/>
              <a:pPr rtl="0"/>
              <a:t>‹Nº›</a:t>
            </a:fld>
            <a:endParaRPr lang="es-ES" noProof="1"/>
          </a:p>
        </p:txBody>
      </p:sp>
      <p:grpSp>
        <p:nvGrpSpPr>
          <p:cNvPr id="7" name="Grupo 6"/>
          <p:cNvGrpSpPr/>
          <p:nvPr/>
        </p:nvGrpSpPr>
        <p:grpSpPr>
          <a:xfrm>
            <a:off x="752858" y="744469"/>
            <a:ext cx="10674117" cy="5349671"/>
            <a:chOff x="752858" y="744469"/>
            <a:chExt cx="10674117" cy="5349671"/>
          </a:xfrm>
        </p:grpSpPr>
        <p:sp>
          <p:nvSpPr>
            <p:cNvPr id="11" name="Forma libre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orma libre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endParaRPr lang="es-ES" noProof="0" dirty="0"/>
          </a:p>
        </p:txBody>
      </p:sp>
      <p:sp>
        <p:nvSpPr>
          <p:cNvPr id="3" name="Marcador de posición de texto vertical 2"/>
          <p:cNvSpPr>
            <a:spLocks noGrp="1"/>
          </p:cNvSpPr>
          <p:nvPr>
            <p:ph type="body" orient="vert" idx="1"/>
          </p:nvPr>
        </p:nvSpPr>
        <p:spPr>
          <a:xfrm>
            <a:off x="1371600" y="2295525"/>
            <a:ext cx="9601200" cy="3571875"/>
          </a:xfrm>
        </p:spPr>
        <p:txBody>
          <a:bodyPr vert="eaVert"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fecha 3"/>
          <p:cNvSpPr>
            <a:spLocks noGrp="1"/>
          </p:cNvSpPr>
          <p:nvPr>
            <p:ph type="dt" sz="half" idx="10"/>
          </p:nvPr>
        </p:nvSpPr>
        <p:spPr/>
        <p:txBody>
          <a:bodyPr rtlCol="0"/>
          <a:lstStyle/>
          <a:p>
            <a:pPr rtl="0"/>
            <a:fld id="{C89C1930-778F-4458-8924-EEC59DD2356C}" type="datetime1">
              <a:rPr lang="es-ES" noProof="0" smtClean="0"/>
              <a:t>19/07/2022</a:t>
            </a:fld>
            <a:endParaRPr lang="es-ES" noProof="0"/>
          </a:p>
        </p:txBody>
      </p:sp>
      <p:sp>
        <p:nvSpPr>
          <p:cNvPr id="5" name="Marcador de pie de página 4"/>
          <p:cNvSpPr>
            <a:spLocks noGrp="1"/>
          </p:cNvSpPr>
          <p:nvPr>
            <p:ph type="ftr" sz="quarter" idx="11"/>
          </p:nvPr>
        </p:nvSpPr>
        <p:spPr/>
        <p:txBody>
          <a:bodyPr rtlCol="0"/>
          <a:lstStyle/>
          <a:p>
            <a:pPr rtl="0"/>
            <a:endParaRPr lang="es-ES" noProof="0"/>
          </a:p>
        </p:txBody>
      </p:sp>
      <p:sp>
        <p:nvSpPr>
          <p:cNvPr id="6" name="Marcador de posición de número de diapositiva 5"/>
          <p:cNvSpPr>
            <a:spLocks noGrp="1"/>
          </p:cNvSpPr>
          <p:nvPr>
            <p:ph type="sldNum" sz="quarter" idx="12"/>
          </p:nvPr>
        </p:nvSpPr>
        <p:spPr/>
        <p:txBody>
          <a:bodyPr rtlCol="0"/>
          <a:lstStyle/>
          <a:p>
            <a:pPr rtl="0"/>
            <a:fld id="{69E57DC2-970A-4B3E-BB1C-7A09969E49DF}" type="slidenum">
              <a:rPr lang="es-ES" noProof="0" smtClean="0"/>
              <a:t>‹Nº›</a:t>
            </a:fld>
            <a:endParaRPr lang="es-ES" noProof="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9596561" y="624156"/>
            <a:ext cx="1565766" cy="5243244"/>
          </a:xfrm>
        </p:spPr>
        <p:txBody>
          <a:bodyPr vert="eaVert" rtlCol="0"/>
          <a:lstStyle/>
          <a:p>
            <a:pPr rtl="0"/>
            <a:r>
              <a:rPr lang="es-ES" noProof="0"/>
              <a:t>Haga clic para modificar el estilo de título del patrón</a:t>
            </a:r>
          </a:p>
        </p:txBody>
      </p:sp>
      <p:sp>
        <p:nvSpPr>
          <p:cNvPr id="3" name="Marcador de posición de texto vertical 2"/>
          <p:cNvSpPr>
            <a:spLocks noGrp="1"/>
          </p:cNvSpPr>
          <p:nvPr>
            <p:ph type="body" orient="vert" idx="1"/>
          </p:nvPr>
        </p:nvSpPr>
        <p:spPr>
          <a:xfrm>
            <a:off x="1371600" y="624156"/>
            <a:ext cx="8179641" cy="5243244"/>
          </a:xfrm>
        </p:spPr>
        <p:txBody>
          <a:bodyPr vert="eaVert"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fecha 3"/>
          <p:cNvSpPr>
            <a:spLocks noGrp="1"/>
          </p:cNvSpPr>
          <p:nvPr>
            <p:ph type="dt" sz="half" idx="10"/>
          </p:nvPr>
        </p:nvSpPr>
        <p:spPr/>
        <p:txBody>
          <a:bodyPr rtlCol="0"/>
          <a:lstStyle/>
          <a:p>
            <a:pPr rtl="0"/>
            <a:fld id="{36C51A39-469D-45D6-9466-8F867D5AA5F3}" type="datetime1">
              <a:rPr lang="es-ES" noProof="0" smtClean="0"/>
              <a:t>19/07/2022</a:t>
            </a:fld>
            <a:endParaRPr lang="es-ES" noProof="0"/>
          </a:p>
        </p:txBody>
      </p:sp>
      <p:sp>
        <p:nvSpPr>
          <p:cNvPr id="5" name="Marcador de pie de página 4"/>
          <p:cNvSpPr>
            <a:spLocks noGrp="1"/>
          </p:cNvSpPr>
          <p:nvPr>
            <p:ph type="ftr" sz="quarter" idx="11"/>
          </p:nvPr>
        </p:nvSpPr>
        <p:spPr/>
        <p:txBody>
          <a:bodyPr rtlCol="0"/>
          <a:lstStyle/>
          <a:p>
            <a:pPr rtl="0"/>
            <a:endParaRPr lang="es-ES" noProof="0"/>
          </a:p>
        </p:txBody>
      </p:sp>
      <p:sp>
        <p:nvSpPr>
          <p:cNvPr id="6" name="Marcador de posición de número de diapositiva 5"/>
          <p:cNvSpPr>
            <a:spLocks noGrp="1"/>
          </p:cNvSpPr>
          <p:nvPr>
            <p:ph type="sldNum" sz="quarter" idx="12"/>
          </p:nvPr>
        </p:nvSpPr>
        <p:spPr/>
        <p:txBody>
          <a:bodyPr rtlCol="0"/>
          <a:lstStyle/>
          <a:p>
            <a:pPr rtl="0"/>
            <a:fld id="{69E57DC2-970A-4B3E-BB1C-7A09969E49DF}" type="slidenum">
              <a:rPr lang="es-ES" noProof="0" smtClean="0"/>
              <a:t>‹Nº›</a:t>
            </a:fld>
            <a:endParaRPr lang="es-ES" noProof="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contenid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p>
        </p:txBody>
      </p:sp>
      <p:sp>
        <p:nvSpPr>
          <p:cNvPr id="3" name="Marcador de posición de contenido 2"/>
          <p:cNvSpPr>
            <a:spLocks noGrp="1"/>
          </p:cNvSpPr>
          <p:nvPr>
            <p:ph idx="1"/>
          </p:nvPr>
        </p:nvSpPr>
        <p:spPr/>
        <p:txBody>
          <a:bodyPr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fecha 3"/>
          <p:cNvSpPr>
            <a:spLocks noGrp="1"/>
          </p:cNvSpPr>
          <p:nvPr>
            <p:ph type="dt" sz="half" idx="10"/>
          </p:nvPr>
        </p:nvSpPr>
        <p:spPr/>
        <p:txBody>
          <a:bodyPr rtlCol="0"/>
          <a:lstStyle/>
          <a:p>
            <a:pPr rtl="0"/>
            <a:fld id="{D6E64886-2519-4079-84AC-2CC2F797F4E0}" type="datetime1">
              <a:rPr lang="es-ES" noProof="0" smtClean="0"/>
              <a:t>19/07/2022</a:t>
            </a:fld>
            <a:endParaRPr lang="es-ES" noProof="0"/>
          </a:p>
        </p:txBody>
      </p:sp>
      <p:sp>
        <p:nvSpPr>
          <p:cNvPr id="5" name="Marcador de pie de página 4"/>
          <p:cNvSpPr>
            <a:spLocks noGrp="1"/>
          </p:cNvSpPr>
          <p:nvPr>
            <p:ph type="ftr" sz="quarter" idx="11"/>
          </p:nvPr>
        </p:nvSpPr>
        <p:spPr/>
        <p:txBody>
          <a:bodyPr rtlCol="0"/>
          <a:lstStyle/>
          <a:p>
            <a:pPr rtl="0"/>
            <a:endParaRPr lang="es-ES" noProof="0"/>
          </a:p>
        </p:txBody>
      </p:sp>
      <p:sp>
        <p:nvSpPr>
          <p:cNvPr id="6" name="Marcador de posición de número de diapositiva 5"/>
          <p:cNvSpPr>
            <a:spLocks noGrp="1"/>
          </p:cNvSpPr>
          <p:nvPr>
            <p:ph type="sldNum" sz="quarter" idx="12"/>
          </p:nvPr>
        </p:nvSpPr>
        <p:spPr/>
        <p:txBody>
          <a:bodyPr rtlCol="0"/>
          <a:lstStyle/>
          <a:p>
            <a:pPr rtl="0"/>
            <a:fld id="{69E57DC2-970A-4B3E-BB1C-7A09969E49DF}" type="slidenum">
              <a:rPr lang="es-ES" noProof="0" smtClean="0"/>
              <a:t>‹Nº›</a:t>
            </a:fld>
            <a:endParaRPr lang="es-ES" noProof="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1">
        <a:schemeClr val="bg2"/>
      </p:bgRef>
    </p:bg>
    <p:spTree>
      <p:nvGrpSpPr>
        <p:cNvPr id="1" name=""/>
        <p:cNvGrpSpPr/>
        <p:nvPr/>
      </p:nvGrpSpPr>
      <p:grpSpPr>
        <a:xfrm>
          <a:off x="0" y="0"/>
          <a:ext cx="0" cy="0"/>
          <a:chOff x="0" y="0"/>
          <a:chExt cx="0" cy="0"/>
        </a:xfrm>
      </p:grpSpPr>
      <p:sp>
        <p:nvSpPr>
          <p:cNvPr id="2" name="Título 1"/>
          <p:cNvSpPr>
            <a:spLocks noGrp="1"/>
          </p:cNvSpPr>
          <p:nvPr>
            <p:ph type="title"/>
          </p:nvPr>
        </p:nvSpPr>
        <p:spPr>
          <a:xfrm>
            <a:off x="765025" y="1301360"/>
            <a:ext cx="9612971" cy="2852737"/>
          </a:xfrm>
        </p:spPr>
        <p:txBody>
          <a:bodyPr rtlCol="0" anchor="b">
            <a:normAutofit/>
          </a:bodyPr>
          <a:lstStyle>
            <a:lvl1pPr algn="r">
              <a:defRPr sz="7200" cap="all" baseline="0">
                <a:solidFill>
                  <a:schemeClr val="tx2"/>
                </a:solidFill>
              </a:defRPr>
            </a:lvl1pPr>
          </a:lstStyle>
          <a:p>
            <a:pPr rtl="0"/>
            <a:r>
              <a:rPr lang="es-ES" noProof="0"/>
              <a:t>Haga clic para modificar el estilo de título del patrón</a:t>
            </a:r>
          </a:p>
        </p:txBody>
      </p:sp>
      <p:sp>
        <p:nvSpPr>
          <p:cNvPr id="3" name="Marcador de texto 2"/>
          <p:cNvSpPr>
            <a:spLocks noGrp="1"/>
          </p:cNvSpPr>
          <p:nvPr>
            <p:ph type="body" idx="1"/>
          </p:nvPr>
        </p:nvSpPr>
        <p:spPr>
          <a:xfrm>
            <a:off x="765025" y="4216328"/>
            <a:ext cx="9612971" cy="1143324"/>
          </a:xfrm>
        </p:spPr>
        <p:txBody>
          <a:bodyPr rtlCol="0"/>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Haga clic para modificar los estilos de texto del patrón</a:t>
            </a:r>
          </a:p>
        </p:txBody>
      </p:sp>
      <p:sp>
        <p:nvSpPr>
          <p:cNvPr id="4" name="Marcador de fecha 3"/>
          <p:cNvSpPr>
            <a:spLocks noGrp="1"/>
          </p:cNvSpPr>
          <p:nvPr>
            <p:ph type="dt" sz="half" idx="10"/>
          </p:nvPr>
        </p:nvSpPr>
        <p:spPr>
          <a:xfrm>
            <a:off x="738908" y="6453386"/>
            <a:ext cx="1622409" cy="404614"/>
          </a:xfrm>
        </p:spPr>
        <p:txBody>
          <a:bodyPr rtlCol="0"/>
          <a:lstStyle>
            <a:lvl1pPr>
              <a:defRPr>
                <a:solidFill>
                  <a:schemeClr val="tx2"/>
                </a:solidFill>
              </a:defRPr>
            </a:lvl1pPr>
          </a:lstStyle>
          <a:p>
            <a:pPr rtl="0"/>
            <a:fld id="{333F794C-6882-41AC-82BF-60BB9E6F3BCD}" type="datetime1">
              <a:rPr lang="es-ES" noProof="0" smtClean="0"/>
              <a:t>19/07/2022</a:t>
            </a:fld>
            <a:endParaRPr lang="es-ES" noProof="0"/>
          </a:p>
        </p:txBody>
      </p:sp>
      <p:sp>
        <p:nvSpPr>
          <p:cNvPr id="5" name="Marcador de pie de página 4"/>
          <p:cNvSpPr>
            <a:spLocks noGrp="1"/>
          </p:cNvSpPr>
          <p:nvPr>
            <p:ph type="ftr" sz="quarter" idx="11"/>
          </p:nvPr>
        </p:nvSpPr>
        <p:spPr>
          <a:xfrm>
            <a:off x="2584312" y="6453386"/>
            <a:ext cx="7023377" cy="404614"/>
          </a:xfrm>
        </p:spPr>
        <p:txBody>
          <a:bodyPr rtlCol="0"/>
          <a:lstStyle>
            <a:lvl1pPr algn="ctr">
              <a:defRPr>
                <a:solidFill>
                  <a:schemeClr val="tx2"/>
                </a:solidFill>
              </a:defRPr>
            </a:lvl1pPr>
          </a:lstStyle>
          <a:p>
            <a:pPr rtl="0"/>
            <a:endParaRPr lang="es-ES" noProof="0"/>
          </a:p>
        </p:txBody>
      </p:sp>
      <p:sp>
        <p:nvSpPr>
          <p:cNvPr id="6" name="Marcador de posición de número de diapositiva 5"/>
          <p:cNvSpPr>
            <a:spLocks noGrp="1"/>
          </p:cNvSpPr>
          <p:nvPr>
            <p:ph type="sldNum" sz="quarter" idx="12"/>
          </p:nvPr>
        </p:nvSpPr>
        <p:spPr>
          <a:xfrm>
            <a:off x="9830683" y="6453386"/>
            <a:ext cx="1596292" cy="404614"/>
          </a:xfrm>
        </p:spPr>
        <p:txBody>
          <a:bodyPr rtlCol="0"/>
          <a:lstStyle>
            <a:lvl1pPr>
              <a:defRPr>
                <a:solidFill>
                  <a:schemeClr val="tx2"/>
                </a:solidFill>
              </a:defRPr>
            </a:lvl1pPr>
          </a:lstStyle>
          <a:p>
            <a:pPr rtl="0"/>
            <a:fld id="{69E57DC2-970A-4B3E-BB1C-7A09969E49DF}" type="slidenum">
              <a:rPr lang="es-ES" noProof="0" smtClean="0"/>
              <a:pPr rtl="0"/>
              <a:t>‹Nº›</a:t>
            </a:fld>
            <a:endParaRPr lang="es-ES" noProof="0"/>
          </a:p>
        </p:txBody>
      </p:sp>
      <p:sp>
        <p:nvSpPr>
          <p:cNvPr id="7" name="Forma libre 6" title="Marca de recorte"/>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lvl1pPr>
              <a:defRPr>
                <a:solidFill>
                  <a:schemeClr val="tx2"/>
                </a:solidFill>
              </a:defRPr>
            </a:lvl1pPr>
          </a:lstStyle>
          <a:p>
            <a:pPr rtl="0"/>
            <a:r>
              <a:rPr lang="es-ES" noProof="0"/>
              <a:t>Haga clic para modificar el estilo de título del patrón</a:t>
            </a:r>
          </a:p>
        </p:txBody>
      </p:sp>
      <p:sp>
        <p:nvSpPr>
          <p:cNvPr id="3" name="Marcador de posición de contenido 2"/>
          <p:cNvSpPr>
            <a:spLocks noGrp="1"/>
          </p:cNvSpPr>
          <p:nvPr>
            <p:ph sz="half" idx="1"/>
          </p:nvPr>
        </p:nvSpPr>
        <p:spPr>
          <a:xfrm>
            <a:off x="1371600" y="2285999"/>
            <a:ext cx="4447786" cy="3581401"/>
          </a:xfrm>
        </p:spPr>
        <p:txBody>
          <a:bodyPr rtlCol="0"/>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osición de contenido 3"/>
          <p:cNvSpPr>
            <a:spLocks noGrp="1"/>
          </p:cNvSpPr>
          <p:nvPr>
            <p:ph sz="half" idx="2"/>
          </p:nvPr>
        </p:nvSpPr>
        <p:spPr>
          <a:xfrm>
            <a:off x="6525403" y="2285999"/>
            <a:ext cx="4447786" cy="3581401"/>
          </a:xfrm>
        </p:spPr>
        <p:txBody>
          <a:bodyPr rtlCol="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fecha 4"/>
          <p:cNvSpPr>
            <a:spLocks noGrp="1"/>
          </p:cNvSpPr>
          <p:nvPr>
            <p:ph type="dt" sz="half" idx="10"/>
          </p:nvPr>
        </p:nvSpPr>
        <p:spPr/>
        <p:txBody>
          <a:bodyPr rtlCol="0"/>
          <a:lstStyle/>
          <a:p>
            <a:pPr rtl="0"/>
            <a:fld id="{D4585378-E0B5-4F68-82D2-43529871C830}" type="datetime1">
              <a:rPr lang="es-ES" noProof="0" smtClean="0"/>
              <a:t>19/07/2022</a:t>
            </a:fld>
            <a:endParaRPr lang="es-ES" noProof="0"/>
          </a:p>
        </p:txBody>
      </p:sp>
      <p:sp>
        <p:nvSpPr>
          <p:cNvPr id="6" name="Marcador de pie de página 5"/>
          <p:cNvSpPr>
            <a:spLocks noGrp="1"/>
          </p:cNvSpPr>
          <p:nvPr>
            <p:ph type="ftr" sz="quarter" idx="11"/>
          </p:nvPr>
        </p:nvSpPr>
        <p:spPr/>
        <p:txBody>
          <a:bodyPr rtlCol="0"/>
          <a:lstStyle/>
          <a:p>
            <a:pPr rtl="0"/>
            <a:endParaRPr lang="es-ES" noProof="0"/>
          </a:p>
        </p:txBody>
      </p:sp>
      <p:sp>
        <p:nvSpPr>
          <p:cNvPr id="7" name="Marcador de posición de número de diapositiva 6"/>
          <p:cNvSpPr>
            <a:spLocks noGrp="1"/>
          </p:cNvSpPr>
          <p:nvPr>
            <p:ph type="sldNum" sz="quarter" idx="12"/>
          </p:nvPr>
        </p:nvSpPr>
        <p:spPr/>
        <p:txBody>
          <a:bodyPr rtlCol="0"/>
          <a:lstStyle/>
          <a:p>
            <a:pPr rtl="0"/>
            <a:fld id="{69E57DC2-970A-4B3E-BB1C-7A09969E49DF}" type="slidenum">
              <a:rPr lang="es-ES" noProof="0" smtClean="0"/>
              <a:t>‹Nº›</a:t>
            </a:fld>
            <a:endParaRPr lang="es-ES" noProof="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1371600" y="685800"/>
            <a:ext cx="9601200" cy="1485900"/>
          </a:xfrm>
        </p:spPr>
        <p:txBody>
          <a:bodyPr rtlCol="0"/>
          <a:lstStyle>
            <a:lvl1pPr>
              <a:defRPr>
                <a:solidFill>
                  <a:schemeClr val="tx2"/>
                </a:solidFill>
              </a:defRPr>
            </a:lvl1pPr>
          </a:lstStyle>
          <a:p>
            <a:pPr rtl="0"/>
            <a:r>
              <a:rPr lang="es-ES" noProof="0"/>
              <a:t>Haga clic para modificar el estilo de título del patrón</a:t>
            </a:r>
          </a:p>
        </p:txBody>
      </p:sp>
      <p:sp>
        <p:nvSpPr>
          <p:cNvPr id="3" name="Marcador de posición de texto 2"/>
          <p:cNvSpPr>
            <a:spLocks noGrp="1"/>
          </p:cNvSpPr>
          <p:nvPr>
            <p:ph type="body" idx="1"/>
          </p:nvPr>
        </p:nvSpPr>
        <p:spPr>
          <a:xfrm>
            <a:off x="1371600" y="2340864"/>
            <a:ext cx="4443984" cy="823912"/>
          </a:xfrm>
        </p:spPr>
        <p:txBody>
          <a:bodyPr rtlCol="0"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4" name="Marcador de posición de contenido 3"/>
          <p:cNvSpPr>
            <a:spLocks noGrp="1"/>
          </p:cNvSpPr>
          <p:nvPr>
            <p:ph sz="half" idx="2"/>
          </p:nvPr>
        </p:nvSpPr>
        <p:spPr>
          <a:xfrm>
            <a:off x="1371600" y="3305207"/>
            <a:ext cx="4443984" cy="2562193"/>
          </a:xfrm>
        </p:spPr>
        <p:txBody>
          <a:bodyPr rtlCol="0"/>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posición de texto 4"/>
          <p:cNvSpPr>
            <a:spLocks noGrp="1"/>
          </p:cNvSpPr>
          <p:nvPr>
            <p:ph type="body" sz="quarter" idx="3"/>
          </p:nvPr>
        </p:nvSpPr>
        <p:spPr>
          <a:xfrm>
            <a:off x="6525014" y="2340864"/>
            <a:ext cx="4443984" cy="823912"/>
          </a:xfrm>
        </p:spPr>
        <p:txBody>
          <a:bodyPr rtlCol="0"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6" name="Marcador de posición de contenido 5"/>
          <p:cNvSpPr>
            <a:spLocks noGrp="1"/>
          </p:cNvSpPr>
          <p:nvPr>
            <p:ph sz="quarter" idx="4"/>
          </p:nvPr>
        </p:nvSpPr>
        <p:spPr>
          <a:xfrm>
            <a:off x="6525014" y="3305207"/>
            <a:ext cx="4443984" cy="2562193"/>
          </a:xfrm>
        </p:spPr>
        <p:txBody>
          <a:bodyPr rtlCol="0"/>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7" name="Marcador de fecha 6"/>
          <p:cNvSpPr>
            <a:spLocks noGrp="1"/>
          </p:cNvSpPr>
          <p:nvPr>
            <p:ph type="dt" sz="half" idx="10"/>
          </p:nvPr>
        </p:nvSpPr>
        <p:spPr/>
        <p:txBody>
          <a:bodyPr rtlCol="0"/>
          <a:lstStyle/>
          <a:p>
            <a:pPr rtl="0"/>
            <a:fld id="{2EBEEF58-48C9-467B-A631-1E436BEDAB11}" type="datetime1">
              <a:rPr lang="es-ES" noProof="0" smtClean="0"/>
              <a:t>19/07/2022</a:t>
            </a:fld>
            <a:endParaRPr lang="es-ES" noProof="0"/>
          </a:p>
        </p:txBody>
      </p:sp>
      <p:sp>
        <p:nvSpPr>
          <p:cNvPr id="8" name="Marcador de pie de página 7"/>
          <p:cNvSpPr>
            <a:spLocks noGrp="1"/>
          </p:cNvSpPr>
          <p:nvPr>
            <p:ph type="ftr" sz="quarter" idx="11"/>
          </p:nvPr>
        </p:nvSpPr>
        <p:spPr/>
        <p:txBody>
          <a:bodyPr rtlCol="0"/>
          <a:lstStyle/>
          <a:p>
            <a:pPr rtl="0"/>
            <a:endParaRPr lang="es-ES" noProof="0"/>
          </a:p>
        </p:txBody>
      </p:sp>
      <p:sp>
        <p:nvSpPr>
          <p:cNvPr id="9" name="Marcador de número de diapositiva 8"/>
          <p:cNvSpPr>
            <a:spLocks noGrp="1"/>
          </p:cNvSpPr>
          <p:nvPr>
            <p:ph type="sldNum" sz="quarter" idx="12"/>
          </p:nvPr>
        </p:nvSpPr>
        <p:spPr/>
        <p:txBody>
          <a:bodyPr rtlCol="0"/>
          <a:lstStyle/>
          <a:p>
            <a:pPr rtl="0"/>
            <a:fld id="{69E57DC2-970A-4B3E-BB1C-7A09969E49DF}" type="slidenum">
              <a:rPr lang="es-ES" noProof="0" smtClean="0"/>
              <a:t>‹Nº›</a:t>
            </a:fld>
            <a:endParaRPr lang="es-ES" noProof="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p>
        </p:txBody>
      </p:sp>
      <p:sp>
        <p:nvSpPr>
          <p:cNvPr id="3" name="Marcador de fecha 2"/>
          <p:cNvSpPr>
            <a:spLocks noGrp="1"/>
          </p:cNvSpPr>
          <p:nvPr>
            <p:ph type="dt" sz="half" idx="10"/>
          </p:nvPr>
        </p:nvSpPr>
        <p:spPr/>
        <p:txBody>
          <a:bodyPr rtlCol="0"/>
          <a:lstStyle/>
          <a:p>
            <a:pPr rtl="0"/>
            <a:fld id="{1060F666-88B8-4DF3-9956-D08FAF884D2A}" type="datetime1">
              <a:rPr lang="es-ES" noProof="0" smtClean="0"/>
              <a:t>19/07/2022</a:t>
            </a:fld>
            <a:endParaRPr lang="es-ES" noProof="0"/>
          </a:p>
        </p:txBody>
      </p:sp>
      <p:sp>
        <p:nvSpPr>
          <p:cNvPr id="4" name="Marcador de pie de página 3"/>
          <p:cNvSpPr>
            <a:spLocks noGrp="1"/>
          </p:cNvSpPr>
          <p:nvPr>
            <p:ph type="ftr" sz="quarter" idx="11"/>
          </p:nvPr>
        </p:nvSpPr>
        <p:spPr/>
        <p:txBody>
          <a:bodyPr rtlCol="0"/>
          <a:lstStyle/>
          <a:p>
            <a:pPr rtl="0"/>
            <a:endParaRPr lang="es-ES" noProof="0"/>
          </a:p>
        </p:txBody>
      </p:sp>
      <p:sp>
        <p:nvSpPr>
          <p:cNvPr id="5" name="Marcador de posición de número de diapositiva 4"/>
          <p:cNvSpPr>
            <a:spLocks noGrp="1"/>
          </p:cNvSpPr>
          <p:nvPr>
            <p:ph type="sldNum" sz="quarter" idx="12"/>
          </p:nvPr>
        </p:nvSpPr>
        <p:spPr/>
        <p:txBody>
          <a:bodyPr rtlCol="0"/>
          <a:lstStyle/>
          <a:p>
            <a:pPr rtl="0"/>
            <a:fld id="{69E57DC2-970A-4B3E-BB1C-7A09969E49DF}" type="slidenum">
              <a:rPr lang="es-ES" noProof="0" smtClean="0"/>
              <a:t>‹Nº›</a:t>
            </a:fld>
            <a:endParaRPr lang="es-ES" noProof="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rtlCol="0"/>
          <a:lstStyle/>
          <a:p>
            <a:pPr rtl="0"/>
            <a:fld id="{EC1315F2-01CA-4762-8977-05CA9889EEFD}" type="datetime1">
              <a:rPr lang="es-ES" noProof="0" smtClean="0"/>
              <a:t>19/07/2022</a:t>
            </a:fld>
            <a:endParaRPr lang="es-ES" noProof="0"/>
          </a:p>
        </p:txBody>
      </p:sp>
      <p:sp>
        <p:nvSpPr>
          <p:cNvPr id="3" name="Marcador de pie de página 2"/>
          <p:cNvSpPr>
            <a:spLocks noGrp="1"/>
          </p:cNvSpPr>
          <p:nvPr>
            <p:ph type="ftr" sz="quarter" idx="11"/>
          </p:nvPr>
        </p:nvSpPr>
        <p:spPr/>
        <p:txBody>
          <a:bodyPr rtlCol="0"/>
          <a:lstStyle/>
          <a:p>
            <a:pPr rtl="0"/>
            <a:endParaRPr lang="es-ES" noProof="0"/>
          </a:p>
        </p:txBody>
      </p:sp>
      <p:sp>
        <p:nvSpPr>
          <p:cNvPr id="4" name="Marcador de número de diapositiva 3"/>
          <p:cNvSpPr>
            <a:spLocks noGrp="1"/>
          </p:cNvSpPr>
          <p:nvPr>
            <p:ph type="sldNum" sz="quarter" idx="12"/>
          </p:nvPr>
        </p:nvSpPr>
        <p:spPr/>
        <p:txBody>
          <a:bodyPr rtlCol="0"/>
          <a:lstStyle/>
          <a:p>
            <a:pPr rtl="0"/>
            <a:fld id="{69E57DC2-970A-4B3E-BB1C-7A09969E49DF}" type="slidenum">
              <a:rPr lang="es-ES" noProof="0" smtClean="0"/>
              <a:t>‹Nº›</a:t>
            </a:fld>
            <a:endParaRPr lang="es-ES" noProof="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ángulo 7" title="Forma de fondo"/>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p:cNvSpPr>
            <a:spLocks noGrp="1"/>
          </p:cNvSpPr>
          <p:nvPr>
            <p:ph type="title"/>
          </p:nvPr>
        </p:nvSpPr>
        <p:spPr>
          <a:xfrm>
            <a:off x="723900" y="685800"/>
            <a:ext cx="3855720" cy="2157884"/>
          </a:xfrm>
        </p:spPr>
        <p:txBody>
          <a:bodyPr rtlCol="0" anchor="t">
            <a:noAutofit/>
          </a:bodyPr>
          <a:lstStyle>
            <a:lvl1pPr>
              <a:lnSpc>
                <a:spcPct val="84000"/>
              </a:lnSpc>
              <a:defRPr sz="4800" baseline="0">
                <a:solidFill>
                  <a:schemeClr val="tx2"/>
                </a:solidFill>
              </a:defRPr>
            </a:lvl1pPr>
          </a:lstStyle>
          <a:p>
            <a:pPr rtl="0"/>
            <a:r>
              <a:rPr lang="es-ES" noProof="0"/>
              <a:t>Haga clic para modificar el estilo de título del patrón</a:t>
            </a:r>
          </a:p>
        </p:txBody>
      </p:sp>
      <p:sp>
        <p:nvSpPr>
          <p:cNvPr id="3" name="Marcador de posición de contenido 2"/>
          <p:cNvSpPr>
            <a:spLocks noGrp="1"/>
          </p:cNvSpPr>
          <p:nvPr>
            <p:ph idx="1"/>
          </p:nvPr>
        </p:nvSpPr>
        <p:spPr>
          <a:xfrm>
            <a:off x="6256020" y="685801"/>
            <a:ext cx="5212080" cy="5175250"/>
          </a:xfrm>
        </p:spPr>
        <p:txBody>
          <a:bodyPr rtlCol="0"/>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4" name="Marcador de posición de texto 3"/>
          <p:cNvSpPr>
            <a:spLocks noGrp="1"/>
          </p:cNvSpPr>
          <p:nvPr>
            <p:ph type="body" sz="half" idx="2"/>
          </p:nvPr>
        </p:nvSpPr>
        <p:spPr>
          <a:xfrm>
            <a:off x="723900" y="2856344"/>
            <a:ext cx="3855720" cy="3011056"/>
          </a:xfrm>
        </p:spPr>
        <p:txBody>
          <a:bodyPr rtlCol="0"/>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Haga clic para modificar los estilos de texto del patrón</a:t>
            </a:r>
          </a:p>
        </p:txBody>
      </p:sp>
      <p:sp>
        <p:nvSpPr>
          <p:cNvPr id="5" name="Marcador de fecha 4"/>
          <p:cNvSpPr>
            <a:spLocks noGrp="1"/>
          </p:cNvSpPr>
          <p:nvPr>
            <p:ph type="dt" sz="half" idx="10"/>
          </p:nvPr>
        </p:nvSpPr>
        <p:spPr>
          <a:xfrm>
            <a:off x="723900" y="6453386"/>
            <a:ext cx="1204572" cy="404614"/>
          </a:xfrm>
        </p:spPr>
        <p:txBody>
          <a:bodyPr rtlCol="0"/>
          <a:lstStyle>
            <a:lvl1pPr>
              <a:defRPr>
                <a:solidFill>
                  <a:schemeClr val="tx2"/>
                </a:solidFill>
              </a:defRPr>
            </a:lvl1pPr>
          </a:lstStyle>
          <a:p>
            <a:pPr rtl="0"/>
            <a:fld id="{68C31800-ABDF-4500-B590-0F98C33628D8}" type="datetime1">
              <a:rPr lang="es-ES" noProof="0" smtClean="0"/>
              <a:t>19/07/2022</a:t>
            </a:fld>
            <a:endParaRPr lang="es-ES" noProof="0"/>
          </a:p>
        </p:txBody>
      </p:sp>
      <p:sp>
        <p:nvSpPr>
          <p:cNvPr id="6" name="Marcador de pie de página 5"/>
          <p:cNvSpPr>
            <a:spLocks noGrp="1"/>
          </p:cNvSpPr>
          <p:nvPr>
            <p:ph type="ftr" sz="quarter" idx="11"/>
          </p:nvPr>
        </p:nvSpPr>
        <p:spPr>
          <a:xfrm>
            <a:off x="2205945" y="6453386"/>
            <a:ext cx="2373675" cy="404614"/>
          </a:xfrm>
        </p:spPr>
        <p:txBody>
          <a:bodyPr rtlCol="0"/>
          <a:lstStyle>
            <a:lvl1pPr>
              <a:defRPr>
                <a:solidFill>
                  <a:schemeClr val="tx2"/>
                </a:solidFill>
              </a:defRPr>
            </a:lvl1pPr>
          </a:lstStyle>
          <a:p>
            <a:pPr rtl="0"/>
            <a:endParaRPr lang="es-ES" noProof="0"/>
          </a:p>
        </p:txBody>
      </p:sp>
      <p:sp>
        <p:nvSpPr>
          <p:cNvPr id="7" name="Marcador de posición de número de diapositiva 6"/>
          <p:cNvSpPr>
            <a:spLocks noGrp="1"/>
          </p:cNvSpPr>
          <p:nvPr>
            <p:ph type="sldNum" sz="quarter" idx="12"/>
          </p:nvPr>
        </p:nvSpPr>
        <p:spPr>
          <a:xfrm>
            <a:off x="9883140" y="6453386"/>
            <a:ext cx="1596292" cy="404614"/>
          </a:xfrm>
        </p:spPr>
        <p:txBody>
          <a:bodyPr rtlCol="0"/>
          <a:lstStyle>
            <a:lvl1pPr>
              <a:defRPr>
                <a:solidFill>
                  <a:schemeClr val="tx2"/>
                </a:solidFill>
              </a:defRPr>
            </a:lvl1pPr>
          </a:lstStyle>
          <a:p>
            <a:pPr rtl="0"/>
            <a:fld id="{69E57DC2-970A-4B3E-BB1C-7A09969E49DF}" type="slidenum">
              <a:rPr lang="es-ES" noProof="0" smtClean="0"/>
              <a:pPr rtl="0"/>
              <a:t>‹Nº›</a:t>
            </a:fld>
            <a:endParaRPr lang="es-ES" noProof="0"/>
          </a:p>
        </p:txBody>
      </p:sp>
      <p:sp>
        <p:nvSpPr>
          <p:cNvPr id="9" name="Rectángulo 8" title="Barra de división"/>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leyenda">
    <p:spTree>
      <p:nvGrpSpPr>
        <p:cNvPr id="1" name=""/>
        <p:cNvGrpSpPr/>
        <p:nvPr/>
      </p:nvGrpSpPr>
      <p:grpSpPr>
        <a:xfrm>
          <a:off x="0" y="0"/>
          <a:ext cx="0" cy="0"/>
          <a:chOff x="0" y="0"/>
          <a:chExt cx="0" cy="0"/>
        </a:xfrm>
      </p:grpSpPr>
      <p:sp>
        <p:nvSpPr>
          <p:cNvPr id="8" name="Rectángulo 7" title="Forma de fondo"/>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p:cNvSpPr>
            <a:spLocks noGrp="1"/>
          </p:cNvSpPr>
          <p:nvPr>
            <p:ph type="title"/>
          </p:nvPr>
        </p:nvSpPr>
        <p:spPr>
          <a:xfrm>
            <a:off x="723900" y="685800"/>
            <a:ext cx="3855720" cy="2157884"/>
          </a:xfrm>
        </p:spPr>
        <p:txBody>
          <a:bodyPr rtlCol="0" anchor="t">
            <a:normAutofit/>
          </a:bodyPr>
          <a:lstStyle>
            <a:lvl1pPr>
              <a:lnSpc>
                <a:spcPct val="84000"/>
              </a:lnSpc>
              <a:defRPr sz="4800" baseline="0"/>
            </a:lvl1pPr>
          </a:lstStyle>
          <a:p>
            <a:pPr rtl="0"/>
            <a:r>
              <a:rPr lang="es-ES" noProof="0"/>
              <a:t>Haga clic para modificar el estilo de título del patrón</a:t>
            </a:r>
          </a:p>
        </p:txBody>
      </p:sp>
      <p:sp>
        <p:nvSpPr>
          <p:cNvPr id="3" name="Marcador de posición de imagen 2"/>
          <p:cNvSpPr>
            <a:spLocks noGrp="1" noChangeAspect="1"/>
          </p:cNvSpPr>
          <p:nvPr>
            <p:ph type="pic" idx="1"/>
          </p:nvPr>
        </p:nvSpPr>
        <p:spPr>
          <a:xfrm>
            <a:off x="5532120" y="0"/>
            <a:ext cx="6659880" cy="6857999"/>
          </a:xfrm>
        </p:spPr>
        <p:txBody>
          <a:bodyPr rtlCol="0"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s-ES" noProof="0"/>
              <a:t>Haga clic en el icono para agregar una imagen</a:t>
            </a:r>
          </a:p>
        </p:txBody>
      </p:sp>
      <p:sp>
        <p:nvSpPr>
          <p:cNvPr id="4" name="Marcador de posición de texto 3"/>
          <p:cNvSpPr>
            <a:spLocks noGrp="1"/>
          </p:cNvSpPr>
          <p:nvPr>
            <p:ph type="body" sz="half" idx="2" hasCustomPrompt="1"/>
          </p:nvPr>
        </p:nvSpPr>
        <p:spPr>
          <a:xfrm>
            <a:off x="723900" y="2855968"/>
            <a:ext cx="3855720" cy="3011432"/>
          </a:xfrm>
        </p:spPr>
        <p:txBody>
          <a:bodyPr rtlCol="0"/>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Haga clic para modificar el estilo de texto del patrón</a:t>
            </a:r>
          </a:p>
        </p:txBody>
      </p:sp>
      <p:sp>
        <p:nvSpPr>
          <p:cNvPr id="5" name="Marcador de fecha 4"/>
          <p:cNvSpPr>
            <a:spLocks noGrp="1"/>
          </p:cNvSpPr>
          <p:nvPr>
            <p:ph type="dt" sz="half" idx="10"/>
          </p:nvPr>
        </p:nvSpPr>
        <p:spPr>
          <a:xfrm>
            <a:off x="723900" y="6453386"/>
            <a:ext cx="1204572" cy="404614"/>
          </a:xfrm>
        </p:spPr>
        <p:txBody>
          <a:bodyPr rtlCol="0"/>
          <a:lstStyle>
            <a:lvl1pPr>
              <a:defRPr>
                <a:solidFill>
                  <a:schemeClr val="tx2"/>
                </a:solidFill>
              </a:defRPr>
            </a:lvl1pPr>
          </a:lstStyle>
          <a:p>
            <a:pPr rtl="0"/>
            <a:fld id="{A0C785D8-623B-4B06-B6D3-7A2D6A2C5207}" type="datetime1">
              <a:rPr lang="es-ES" noProof="0" smtClean="0"/>
              <a:t>19/07/2022</a:t>
            </a:fld>
            <a:endParaRPr lang="es-ES" noProof="0"/>
          </a:p>
        </p:txBody>
      </p:sp>
      <p:sp>
        <p:nvSpPr>
          <p:cNvPr id="6" name="Marcador de pie de página 5"/>
          <p:cNvSpPr>
            <a:spLocks noGrp="1"/>
          </p:cNvSpPr>
          <p:nvPr>
            <p:ph type="ftr" sz="quarter" idx="11"/>
          </p:nvPr>
        </p:nvSpPr>
        <p:spPr>
          <a:xfrm>
            <a:off x="2205945" y="6453386"/>
            <a:ext cx="2373675" cy="404614"/>
          </a:xfrm>
        </p:spPr>
        <p:txBody>
          <a:bodyPr rtlCol="0"/>
          <a:lstStyle>
            <a:lvl1pPr>
              <a:defRPr>
                <a:solidFill>
                  <a:schemeClr val="tx2"/>
                </a:solidFill>
              </a:defRPr>
            </a:lvl1pPr>
          </a:lstStyle>
          <a:p>
            <a:pPr rtl="0"/>
            <a:endParaRPr lang="es-ES" noProof="0"/>
          </a:p>
        </p:txBody>
      </p:sp>
      <p:sp>
        <p:nvSpPr>
          <p:cNvPr id="7" name="Marcador de posición de número de diapositiva 6"/>
          <p:cNvSpPr>
            <a:spLocks noGrp="1"/>
          </p:cNvSpPr>
          <p:nvPr>
            <p:ph type="sldNum" sz="quarter" idx="12"/>
          </p:nvPr>
        </p:nvSpPr>
        <p:spPr>
          <a:xfrm>
            <a:off x="9883140" y="6453386"/>
            <a:ext cx="1596292" cy="404614"/>
          </a:xfrm>
        </p:spPr>
        <p:txBody>
          <a:bodyPr rtlCol="0"/>
          <a:lstStyle>
            <a:lvl1pPr>
              <a:defRPr>
                <a:solidFill>
                  <a:schemeClr val="tx2"/>
                </a:solidFill>
              </a:defRPr>
            </a:lvl1pPr>
          </a:lstStyle>
          <a:p>
            <a:pPr rtl="0"/>
            <a:fld id="{69E57DC2-970A-4B3E-BB1C-7A09969E49DF}" type="slidenum">
              <a:rPr lang="es-ES" noProof="0" smtClean="0"/>
              <a:pPr rtl="0"/>
              <a:t>‹Nº›</a:t>
            </a:fld>
            <a:endParaRPr lang="es-ES" noProof="0"/>
          </a:p>
        </p:txBody>
      </p:sp>
      <p:sp>
        <p:nvSpPr>
          <p:cNvPr id="9" name="Rectángulo 8" title="Barra de división"/>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Marcador de posición de título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pPr rtl="0"/>
            <a:r>
              <a:rPr lang="es-ES" noProof="1"/>
              <a:t>Haga clic para modificar el estilo de título del patrón</a:t>
            </a:r>
          </a:p>
        </p:txBody>
      </p:sp>
      <p:sp>
        <p:nvSpPr>
          <p:cNvPr id="3" name="Marcador de posición de texto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rtl="0"/>
            <a:r>
              <a:rPr lang="es-ES" noProof="1"/>
              <a:t>Haga clic para modificar los estilos de texto del patrón</a:t>
            </a:r>
          </a:p>
          <a:p>
            <a:pPr lvl="1" rtl="0"/>
            <a:r>
              <a:rPr lang="es-ES" noProof="1"/>
              <a:t>Segundo nivel</a:t>
            </a:r>
          </a:p>
          <a:p>
            <a:pPr lvl="2" rtl="0"/>
            <a:r>
              <a:rPr lang="es-ES" noProof="1"/>
              <a:t>Tercer nivel</a:t>
            </a:r>
          </a:p>
          <a:p>
            <a:pPr lvl="3" rtl="0"/>
            <a:r>
              <a:rPr lang="es-ES" noProof="1"/>
              <a:t>Cuarto nivel</a:t>
            </a:r>
          </a:p>
          <a:p>
            <a:pPr lvl="4" rtl="0"/>
            <a:r>
              <a:rPr lang="es-ES" noProof="1"/>
              <a:t>Quinto nivel</a:t>
            </a:r>
          </a:p>
        </p:txBody>
      </p:sp>
      <p:sp>
        <p:nvSpPr>
          <p:cNvPr id="4" name="Marcador de fecha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pPr rtl="0"/>
            <a:fld id="{32753D48-8572-4784-98D4-3FA29A2341E7}" type="datetime1">
              <a:rPr lang="es-ES" noProof="1" smtClean="0"/>
              <a:t>19/07/2022</a:t>
            </a:fld>
            <a:endParaRPr lang="es-ES" noProof="1"/>
          </a:p>
        </p:txBody>
      </p:sp>
      <p:sp>
        <p:nvSpPr>
          <p:cNvPr id="5" name="Marcador de pie de página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pPr rtl="0"/>
            <a:endParaRPr lang="es-ES" noProof="1"/>
          </a:p>
        </p:txBody>
      </p:sp>
      <p:sp>
        <p:nvSpPr>
          <p:cNvPr id="6" name="Marcador de posición de número de diapositiva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pPr rtl="0"/>
            <a:fld id="{69E57DC2-970A-4B3E-BB1C-7A09969E49DF}" type="slidenum">
              <a:rPr lang="es-ES" noProof="1" dirty="0" smtClean="0"/>
              <a:pPr rtl="0"/>
              <a:t>‹Nº›</a:t>
            </a:fld>
            <a:endParaRPr lang="es-ES" noProof="1"/>
          </a:p>
        </p:txBody>
      </p:sp>
      <p:sp>
        <p:nvSpPr>
          <p:cNvPr id="9" name="Rectángulo 8" title="Barra lateral"/>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4.jfif"/><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5.jfif"/></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8" name="Rectángulo 47">
            <a:extLst>
              <a:ext uri="{FF2B5EF4-FFF2-40B4-BE49-F238E27FC236}">
                <a16:creationId xmlns:a16="http://schemas.microsoft.com/office/drawing/2014/main" id="{56C94072-1B34-48FB-9A9C-5A9A0FFC8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1"/>
          </a:p>
        </p:txBody>
      </p:sp>
      <p:pic>
        <p:nvPicPr>
          <p:cNvPr id="23" name="Imagen 22" descr="Primer plano muy cercano de un gráfico de líneas">
            <a:extLst>
              <a:ext uri="{FF2B5EF4-FFF2-40B4-BE49-F238E27FC236}">
                <a16:creationId xmlns:a16="http://schemas.microsoft.com/office/drawing/2014/main" id="{B38A25AE-7B44-4EC1-BC0C-CF0FFF036705}"/>
              </a:ext>
            </a:extLst>
          </p:cNvPr>
          <p:cNvPicPr>
            <a:picLocks noChangeAspect="1"/>
          </p:cNvPicPr>
          <p:nvPr/>
        </p:nvPicPr>
        <p:blipFill rotWithShape="1">
          <a:blip r:embed="rId3"/>
          <a:srcRect t="10000"/>
          <a:stretch/>
        </p:blipFill>
        <p:spPr>
          <a:xfrm>
            <a:off x="20" y="10"/>
            <a:ext cx="12191980" cy="6857990"/>
          </a:xfrm>
          <a:prstGeom prst="rect">
            <a:avLst/>
          </a:prstGeom>
        </p:spPr>
      </p:pic>
      <p:sp>
        <p:nvSpPr>
          <p:cNvPr id="52" name="Forma libre: Forma 51">
            <a:extLst>
              <a:ext uri="{FF2B5EF4-FFF2-40B4-BE49-F238E27FC236}">
                <a16:creationId xmlns:a16="http://schemas.microsoft.com/office/drawing/2014/main" id="{A5019358-4900-4555-99FF-EF6AE90B8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670146" y="3710250"/>
            <a:ext cx="2131466" cy="1830903"/>
          </a:xfrm>
          <a:custGeom>
            <a:avLst/>
            <a:gdLst>
              <a:gd name="connsiteX0" fmla="*/ 2308583 w 2308583"/>
              <a:gd name="connsiteY0" fmla="*/ 1983044 h 1983044"/>
              <a:gd name="connsiteX1" fmla="*/ 462 w 2308583"/>
              <a:gd name="connsiteY1" fmla="*/ 1983044 h 1983044"/>
              <a:gd name="connsiteX2" fmla="*/ 0 w 2308583"/>
              <a:gd name="connsiteY2" fmla="*/ 1711185 h 1983044"/>
              <a:gd name="connsiteX3" fmla="*/ 2022607 w 2308583"/>
              <a:gd name="connsiteY3" fmla="*/ 1712117 h 1983044"/>
              <a:gd name="connsiteX4" fmla="*/ 2022607 w 2308583"/>
              <a:gd name="connsiteY4" fmla="*/ 0 h 1983044"/>
              <a:gd name="connsiteX5" fmla="*/ 2308583 w 2308583"/>
              <a:gd name="connsiteY5" fmla="*/ 0 h 198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1983044">
                <a:moveTo>
                  <a:pt x="2308583" y="1983044"/>
                </a:moveTo>
                <a:lnTo>
                  <a:pt x="462" y="1983044"/>
                </a:lnTo>
                <a:cubicBezTo>
                  <a:pt x="-462" y="1889214"/>
                  <a:pt x="923" y="1805015"/>
                  <a:pt x="0" y="1711185"/>
                </a:cubicBezTo>
                <a:lnTo>
                  <a:pt x="2022607" y="1712117"/>
                </a:lnTo>
                <a:lnTo>
                  <a:pt x="2022607" y="0"/>
                </a:lnTo>
                <a:lnTo>
                  <a:pt x="2308583" y="0"/>
                </a:lnTo>
                <a:close/>
              </a:path>
            </a:pathLst>
          </a:custGeom>
          <a:solidFill>
            <a:srgbClr val="FFFFFF">
              <a:alpha val="70000"/>
            </a:srgbClr>
          </a:solidFill>
          <a:ln w="0">
            <a:noFill/>
            <a:prstDash val="solid"/>
            <a:round/>
            <a:headEnd/>
            <a:tailEnd/>
          </a:ln>
        </p:spPr>
      </p:sp>
      <p:sp>
        <p:nvSpPr>
          <p:cNvPr id="50" name="Rectángulo 49">
            <a:extLst>
              <a:ext uri="{FF2B5EF4-FFF2-40B4-BE49-F238E27FC236}">
                <a16:creationId xmlns:a16="http://schemas.microsoft.com/office/drawing/2014/main" id="{1D5941F3-0256-4E90-BBBC-5A6EDEB8E0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38004" y="4166755"/>
            <a:ext cx="5607908" cy="2040066"/>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1"/>
          </a:p>
        </p:txBody>
      </p:sp>
      <p:sp>
        <p:nvSpPr>
          <p:cNvPr id="2" name="Título 1">
            <a:extLst>
              <a:ext uri="{FF2B5EF4-FFF2-40B4-BE49-F238E27FC236}">
                <a16:creationId xmlns:a16="http://schemas.microsoft.com/office/drawing/2014/main" id="{E9347C47-EF1D-4B02-906B-219155AD8D0F}"/>
              </a:ext>
            </a:extLst>
          </p:cNvPr>
          <p:cNvSpPr>
            <a:spLocks noGrp="1"/>
          </p:cNvSpPr>
          <p:nvPr>
            <p:ph type="ctrTitle"/>
          </p:nvPr>
        </p:nvSpPr>
        <p:spPr>
          <a:xfrm>
            <a:off x="6298010" y="4333009"/>
            <a:ext cx="5268177" cy="1086237"/>
          </a:xfrm>
        </p:spPr>
        <p:txBody>
          <a:bodyPr rtlCol="0">
            <a:normAutofit/>
          </a:bodyPr>
          <a:lstStyle/>
          <a:p>
            <a:pPr algn="l"/>
            <a:r>
              <a:rPr lang="es-ES" sz="3600" noProof="1">
                <a:solidFill>
                  <a:srgbClr val="FFFFFF"/>
                </a:solidFill>
              </a:rPr>
              <a:t>RESULTADO INTEGRAL DE FINANCIAMIENTO (RIF)</a:t>
            </a:r>
          </a:p>
        </p:txBody>
      </p:sp>
      <p:sp>
        <p:nvSpPr>
          <p:cNvPr id="8" name="Subtítulo 2">
            <a:extLst>
              <a:ext uri="{FF2B5EF4-FFF2-40B4-BE49-F238E27FC236}">
                <a16:creationId xmlns:a16="http://schemas.microsoft.com/office/drawing/2014/main" id="{BDEE122D-FF79-BC01-7EA2-2A8E492D3DF6}"/>
              </a:ext>
            </a:extLst>
          </p:cNvPr>
          <p:cNvSpPr txBox="1">
            <a:spLocks/>
          </p:cNvSpPr>
          <p:nvPr/>
        </p:nvSpPr>
        <p:spPr>
          <a:xfrm>
            <a:off x="222244" y="5424572"/>
            <a:ext cx="5268177" cy="1197534"/>
          </a:xfrm>
          <a:prstGeom prst="rect">
            <a:avLst/>
          </a:prstGeom>
        </p:spPr>
        <p:txBody>
          <a:bodyPr vert="horz" lIns="91440" tIns="45720" rIns="91440" bIns="45720" rtlCol="0">
            <a:normAutofit/>
          </a:bodyPr>
          <a:lstStyle>
            <a:lvl1pPr marL="0" indent="0" algn="ctr" defTabSz="914400" rtl="0" eaLnBrk="1" latinLnBrk="0" hangingPunct="1">
              <a:lnSpc>
                <a:spcPct val="112000"/>
              </a:lnSpc>
              <a:spcBef>
                <a:spcPts val="0"/>
              </a:spcBef>
              <a:spcAft>
                <a:spcPts val="0"/>
              </a:spcAft>
              <a:buFont typeface="Franklin Gothic Book" panose="020B0503020102020204" pitchFamily="34" charset="0"/>
              <a:buNone/>
              <a:defRPr sz="2300" kern="1200" baseline="0">
                <a:solidFill>
                  <a:schemeClr val="tx2"/>
                </a:solidFill>
                <a:latin typeface="+mn-lt"/>
                <a:ea typeface="+mn-ea"/>
                <a:cs typeface="+mn-cs"/>
              </a:defRPr>
            </a:lvl1pPr>
            <a:lvl2pPr marL="457200" indent="0" algn="ctr"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2"/>
                </a:solidFill>
                <a:latin typeface="+mn-lt"/>
                <a:ea typeface="+mn-ea"/>
                <a:cs typeface="+mn-cs"/>
              </a:defRPr>
            </a:lvl2pPr>
            <a:lvl3pPr marL="914400" indent="0" algn="ctr"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2"/>
                </a:solidFill>
                <a:latin typeface="+mn-lt"/>
                <a:ea typeface="+mn-ea"/>
                <a:cs typeface="+mn-cs"/>
              </a:defRPr>
            </a:lvl3pPr>
            <a:lvl4pPr marL="13716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4pPr>
            <a:lvl5pPr marL="18288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5pPr>
            <a:lvl6pPr marL="22860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6pPr>
            <a:lvl7pPr marL="27432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7pPr>
            <a:lvl8pPr marL="32004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8pPr>
            <a:lvl9pPr marL="36576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9pPr>
          </a:lstStyle>
          <a:p>
            <a:pPr algn="l">
              <a:spcAft>
                <a:spcPts val="600"/>
              </a:spcAft>
            </a:pPr>
            <a:r>
              <a:rPr lang="es-ES" sz="2000" u="sng" noProof="1">
                <a:solidFill>
                  <a:srgbClr val="FFFFFF"/>
                </a:solidFill>
              </a:rPr>
              <a:t>Auditoría de Estados Financieros</a:t>
            </a:r>
          </a:p>
          <a:p>
            <a:pPr algn="l">
              <a:spcAft>
                <a:spcPts val="600"/>
              </a:spcAft>
            </a:pPr>
            <a:r>
              <a:rPr lang="es-ES" sz="1800" noProof="1">
                <a:solidFill>
                  <a:srgbClr val="FFFFFF"/>
                </a:solidFill>
              </a:rPr>
              <a:t>M.A. Eduardo Maubert Viveros</a:t>
            </a:r>
          </a:p>
          <a:p>
            <a:pPr algn="l">
              <a:spcAft>
                <a:spcPts val="600"/>
              </a:spcAft>
            </a:pPr>
            <a:r>
              <a:rPr lang="es-ES" sz="1800" noProof="1">
                <a:solidFill>
                  <a:srgbClr val="FFFFFF"/>
                </a:solidFill>
              </a:rPr>
              <a:t>Alumno Rodrigo Morales Camacho</a:t>
            </a:r>
          </a:p>
        </p:txBody>
      </p:sp>
    </p:spTree>
    <p:extLst>
      <p:ext uri="{BB962C8B-B14F-4D97-AF65-F5344CB8AC3E}">
        <p14:creationId xmlns:p14="http://schemas.microsoft.com/office/powerpoint/2010/main" val="745576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71600" y="388976"/>
            <a:ext cx="9601200" cy="1485900"/>
          </a:xfrm>
        </p:spPr>
        <p:txBody>
          <a:bodyPr/>
          <a:lstStyle/>
          <a:p>
            <a:r>
              <a:rPr lang="es-MX" dirty="0"/>
              <a:t>CONVERSIÓN DE MONEDAS EXTRANJERAS NIF B-15</a:t>
            </a:r>
          </a:p>
        </p:txBody>
      </p:sp>
      <p:sp>
        <p:nvSpPr>
          <p:cNvPr id="5" name="Marcador de contenido 7"/>
          <p:cNvSpPr>
            <a:spLocks noGrp="1"/>
          </p:cNvSpPr>
          <p:nvPr>
            <p:ph sz="half" idx="1"/>
          </p:nvPr>
        </p:nvSpPr>
        <p:spPr>
          <a:xfrm>
            <a:off x="1371600" y="2136261"/>
            <a:ext cx="9601201" cy="4575538"/>
          </a:xfrm>
        </p:spPr>
        <p:txBody>
          <a:bodyPr>
            <a:noAutofit/>
          </a:bodyPr>
          <a:lstStyle/>
          <a:p>
            <a:pPr marL="0" indent="0" algn="just">
              <a:buNone/>
            </a:pPr>
            <a:r>
              <a:rPr lang="es-MX" sz="2600" dirty="0"/>
              <a:t>Operaciones Extranjeras (Moneda Funcional)</a:t>
            </a:r>
          </a:p>
          <a:p>
            <a:pPr marL="0" indent="0" algn="just">
              <a:buNone/>
            </a:pPr>
            <a:r>
              <a:rPr lang="es-MX" dirty="0"/>
              <a:t>En el entorno económico de cada entidad, existen diversos factores que afectan su operación, los cuales deben evaluarse atendiendo a las características propias de cada entidad y ponderarse para identificar su moneda funcional.</a:t>
            </a:r>
          </a:p>
          <a:p>
            <a:pPr marL="0" indent="0" algn="just">
              <a:buNone/>
            </a:pPr>
            <a:r>
              <a:rPr lang="es-MX" dirty="0"/>
              <a:t>Para identificar su moneda funcional, una entidad debe considerar los siguientes factores:</a:t>
            </a:r>
          </a:p>
          <a:p>
            <a:pPr marL="457200" indent="-457200" algn="just">
              <a:buFont typeface="+mj-lt"/>
              <a:buAutoNum type="alphaLcParenR"/>
            </a:pPr>
            <a:r>
              <a:rPr lang="es-MX" dirty="0"/>
              <a:t>El entorno económico primario en el que opera</a:t>
            </a:r>
          </a:p>
          <a:p>
            <a:pPr marL="457200" indent="-457200" algn="just">
              <a:buFont typeface="+mj-lt"/>
              <a:buAutoNum type="alphaLcParenR"/>
            </a:pPr>
            <a:r>
              <a:rPr lang="es-MX" dirty="0"/>
              <a:t>La moneda que influye fundamentalmente en la determinación de los precios de venta de sus bienes y servicios.</a:t>
            </a:r>
          </a:p>
          <a:p>
            <a:pPr marL="457200" indent="-457200" algn="just">
              <a:buFont typeface="+mj-lt"/>
              <a:buAutoNum type="alphaLcParenR"/>
            </a:pPr>
            <a:r>
              <a:rPr lang="es-MX" dirty="0"/>
              <a:t>La influencia que una moneda tiene en la determinación, denominación y realización de sus costos y gastos, tales como, los costos de mano de obra, de los materiales y de otros costos de producción de bienes o servicios</a:t>
            </a: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7302" y="252302"/>
            <a:ext cx="3072366" cy="2150656"/>
          </a:xfrm>
          <a:prstGeom prst="rect">
            <a:avLst/>
          </a:prstGeom>
        </p:spPr>
      </p:pic>
    </p:spTree>
    <p:extLst>
      <p:ext uri="{BB962C8B-B14F-4D97-AF65-F5344CB8AC3E}">
        <p14:creationId xmlns:p14="http://schemas.microsoft.com/office/powerpoint/2010/main" val="26592577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71600" y="388976"/>
            <a:ext cx="9601200" cy="1485900"/>
          </a:xfrm>
        </p:spPr>
        <p:txBody>
          <a:bodyPr/>
          <a:lstStyle/>
          <a:p>
            <a:r>
              <a:rPr lang="es-MX" dirty="0"/>
              <a:t>CONVERSIÓN DE MONEDAS EXTRANJERAS NIF B-15</a:t>
            </a:r>
          </a:p>
        </p:txBody>
      </p:sp>
      <p:sp>
        <p:nvSpPr>
          <p:cNvPr id="5" name="Marcador de contenido 7"/>
          <p:cNvSpPr>
            <a:spLocks noGrp="1"/>
          </p:cNvSpPr>
          <p:nvPr>
            <p:ph sz="half" idx="1"/>
          </p:nvPr>
        </p:nvSpPr>
        <p:spPr>
          <a:xfrm>
            <a:off x="1371600" y="2402957"/>
            <a:ext cx="10100930" cy="4455043"/>
          </a:xfrm>
        </p:spPr>
        <p:txBody>
          <a:bodyPr>
            <a:noAutofit/>
          </a:bodyPr>
          <a:lstStyle/>
          <a:p>
            <a:pPr marL="457200" indent="-457200" algn="just">
              <a:buFont typeface="+mj-lt"/>
              <a:buAutoNum type="alphaLcParenR" startAt="4"/>
            </a:pPr>
            <a:r>
              <a:rPr lang="es-MX" dirty="0"/>
              <a:t>La moneda en la cual se generan y aplican los flujos de efectivo de las distintas unidades generadoras de efectivo de la entidad.</a:t>
            </a:r>
          </a:p>
          <a:p>
            <a:pPr marL="457200" indent="-457200" algn="just">
              <a:buFont typeface="+mj-lt"/>
              <a:buAutoNum type="alphaLcParenR" startAt="4"/>
            </a:pPr>
            <a:r>
              <a:rPr lang="es-MX" dirty="0"/>
              <a:t>La moneda en la cual se generan los flujos de efectivo con motivo de actividades de financiamiento.</a:t>
            </a:r>
          </a:p>
          <a:p>
            <a:pPr marL="457200" indent="-457200" algn="just">
              <a:buFont typeface="+mj-lt"/>
              <a:buAutoNum type="alphaLcParenR" startAt="4"/>
            </a:pPr>
            <a:r>
              <a:rPr lang="es-MX" dirty="0"/>
              <a:t>La moneda en la cual recibe y conserva los flujos de efectivo que derivan de sus actividades de operación.</a:t>
            </a:r>
          </a:p>
          <a:p>
            <a:pPr marL="457200" indent="-457200" algn="just">
              <a:buFont typeface="+mj-lt"/>
              <a:buAutoNum type="alphaLcParenR" startAt="4"/>
            </a:pPr>
            <a:r>
              <a:rPr lang="es-MX" dirty="0"/>
              <a:t>La moneda funcional refleja las operaciones y sus condiciones subyacentes, y cambia cuando se producen modificaciones en tales condiciones. No obstante, la entidad puede llegar a tener una moneda de registro y una moneda de informe diferentes a la moneda funcional.</a:t>
            </a:r>
          </a:p>
          <a:p>
            <a:pPr marL="457200" indent="-457200" algn="just">
              <a:buFont typeface="+mj-lt"/>
              <a:buAutoNum type="alphaLcParenR" startAt="4"/>
            </a:pPr>
            <a:r>
              <a:rPr lang="es-MX" dirty="0"/>
              <a:t>La utilización de una determinada moneda de registro atiende a requerimientos de índole legal del país en el que se ubica la entidad, motivo por el cual, no siempre puede cambiarse a discreción de la entidad y puede no ser la misma que la moneda funcional.</a:t>
            </a: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6502" y="255181"/>
            <a:ext cx="3162782" cy="2028134"/>
          </a:xfrm>
          <a:prstGeom prst="rect">
            <a:avLst/>
          </a:prstGeom>
        </p:spPr>
      </p:pic>
    </p:spTree>
    <p:extLst>
      <p:ext uri="{BB962C8B-B14F-4D97-AF65-F5344CB8AC3E}">
        <p14:creationId xmlns:p14="http://schemas.microsoft.com/office/powerpoint/2010/main" val="28662461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71600" y="394940"/>
            <a:ext cx="9601200" cy="1485900"/>
          </a:xfrm>
        </p:spPr>
        <p:txBody>
          <a:bodyPr/>
          <a:lstStyle/>
          <a:p>
            <a:r>
              <a:rPr lang="es-MX" dirty="0"/>
              <a:t>CONVERSIÓN DE MONEDAS EXTRANJERAS NIF B-15</a:t>
            </a:r>
          </a:p>
        </p:txBody>
      </p:sp>
      <p:sp>
        <p:nvSpPr>
          <p:cNvPr id="5" name="Marcador de contenido 7"/>
          <p:cNvSpPr>
            <a:spLocks noGrp="1"/>
          </p:cNvSpPr>
          <p:nvPr>
            <p:ph sz="half" idx="1"/>
          </p:nvPr>
        </p:nvSpPr>
        <p:spPr>
          <a:xfrm>
            <a:off x="1371600" y="2147776"/>
            <a:ext cx="10100930" cy="4455043"/>
          </a:xfrm>
        </p:spPr>
        <p:txBody>
          <a:bodyPr>
            <a:noAutofit/>
          </a:bodyPr>
          <a:lstStyle/>
          <a:p>
            <a:pPr marL="0" indent="0" algn="just">
              <a:buNone/>
            </a:pPr>
            <a:r>
              <a:rPr lang="es-US" sz="2400" dirty="0"/>
              <a:t>Conversión de la moneda de registro a la funcional</a:t>
            </a:r>
          </a:p>
          <a:p>
            <a:pPr marL="0" indent="0" algn="just">
              <a:buNone/>
            </a:pPr>
            <a:r>
              <a:rPr lang="es-US" dirty="0"/>
              <a:t>Cuando la moneda funcional de una operación extranjera es diferente a su moneda de registro está última se clasifica como moneda extranjera, por lo tanto los estados financieros deben convertirse de la moneda de registro a la funcional como sigue:</a:t>
            </a:r>
          </a:p>
          <a:p>
            <a:pPr algn="just"/>
            <a:r>
              <a:rPr lang="es-US" dirty="0"/>
              <a:t>Activos y pasivos monetarios al tipo de cambio de cierre.</a:t>
            </a:r>
          </a:p>
          <a:p>
            <a:pPr algn="just"/>
            <a:r>
              <a:rPr lang="es-US" dirty="0"/>
              <a:t>Activos y pasivos no monetarios y el capital contable al tipo de cambio histórico.</a:t>
            </a:r>
          </a:p>
          <a:p>
            <a:pPr algn="just"/>
            <a:r>
              <a:rPr lang="es-US" dirty="0"/>
              <a:t>Las partidas no monetarias reconocidas a su valor razonable, utilizando el tipo de cambio histórico referido a la fecha en la que se determina dicho valor razonable.</a:t>
            </a:r>
          </a:p>
          <a:p>
            <a:pPr algn="just"/>
            <a:r>
              <a:rPr lang="es-US" dirty="0"/>
              <a:t>Los ingresos, costos y gastos deben convertirse al tipo de cambio histórico de la fecha de su devengamiento en el estado de resultado integral.</a:t>
            </a:r>
          </a:p>
          <a:p>
            <a:pPr algn="just"/>
            <a:r>
              <a:rPr lang="es-US" dirty="0"/>
              <a:t>Las diferencias en cambios que se originan en la conversión de moneda de registro a  moneda funcional.</a:t>
            </a:r>
          </a:p>
          <a:p>
            <a:pPr algn="just"/>
            <a:endParaRPr lang="es-US" dirty="0"/>
          </a:p>
        </p:txBody>
      </p:sp>
      <p:pic>
        <p:nvPicPr>
          <p:cNvPr id="6" name="Imagen 5" descr="Imagen que contiene Logotipo&#10;&#10;Descripción generada automáticamente">
            <a:extLst>
              <a:ext uri="{FF2B5EF4-FFF2-40B4-BE49-F238E27FC236}">
                <a16:creationId xmlns:a16="http://schemas.microsoft.com/office/drawing/2014/main" id="{65BE8D51-EC1A-4387-5CA2-D793F7CC81E2}"/>
              </a:ext>
            </a:extLst>
          </p:cNvPr>
          <p:cNvPicPr>
            <a:picLocks noChangeAspect="1"/>
          </p:cNvPicPr>
          <p:nvPr/>
        </p:nvPicPr>
        <p:blipFill>
          <a:blip r:embed="rId2"/>
          <a:stretch>
            <a:fillRect/>
          </a:stretch>
        </p:blipFill>
        <p:spPr>
          <a:xfrm>
            <a:off x="8287265" y="394940"/>
            <a:ext cx="3657600" cy="1485900"/>
          </a:xfrm>
          <a:prstGeom prst="rect">
            <a:avLst/>
          </a:prstGeom>
        </p:spPr>
      </p:pic>
    </p:spTree>
    <p:extLst>
      <p:ext uri="{BB962C8B-B14F-4D97-AF65-F5344CB8AC3E}">
        <p14:creationId xmlns:p14="http://schemas.microsoft.com/office/powerpoint/2010/main" val="26226016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71600" y="394940"/>
            <a:ext cx="9601200" cy="1485900"/>
          </a:xfrm>
        </p:spPr>
        <p:txBody>
          <a:bodyPr/>
          <a:lstStyle/>
          <a:p>
            <a:r>
              <a:rPr lang="es-MX" dirty="0"/>
              <a:t>CONVERSIÓN DE MONEDAS EXTRANJERAS NIF B-15</a:t>
            </a:r>
          </a:p>
        </p:txBody>
      </p:sp>
      <p:sp>
        <p:nvSpPr>
          <p:cNvPr id="5" name="Marcador de contenido 7"/>
          <p:cNvSpPr>
            <a:spLocks noGrp="1"/>
          </p:cNvSpPr>
          <p:nvPr>
            <p:ph sz="half" idx="1"/>
          </p:nvPr>
        </p:nvSpPr>
        <p:spPr>
          <a:xfrm>
            <a:off x="1467012" y="2283315"/>
            <a:ext cx="10100930" cy="4455043"/>
          </a:xfrm>
        </p:spPr>
        <p:txBody>
          <a:bodyPr>
            <a:noAutofit/>
          </a:bodyPr>
          <a:lstStyle/>
          <a:p>
            <a:pPr marL="0" indent="0" algn="just">
              <a:buNone/>
            </a:pPr>
            <a:r>
              <a:rPr lang="es-US" sz="2400" dirty="0"/>
              <a:t>Conversión de la moneda funcional a la de informe </a:t>
            </a:r>
          </a:p>
          <a:p>
            <a:pPr marL="0" indent="0" algn="just">
              <a:buNone/>
            </a:pPr>
            <a:r>
              <a:rPr lang="es-US" dirty="0"/>
              <a:t>Cuando la moneda de informe de una operación extranjera es diferente a su moneda funcional, esta última se clasificación como una moneda extranjera; por lo tanto, los estados financieros deben convertirse de la moneda funcional a la de informe. Cuando la moneda de informe es igual que la funcional, no debe hacerse proceso de conversión a moneda de informe.</a:t>
            </a:r>
          </a:p>
          <a:p>
            <a:pPr marL="0" indent="0" algn="just">
              <a:buNone/>
            </a:pPr>
            <a:r>
              <a:rPr lang="es-US" dirty="0"/>
              <a:t>Como parte del proceso de conversión, debe identificarse el tipo de entorno económico en el que opera cada operación extranjera: no inflacionaria o inflacionaria y sobre esta base debe hacerse el proceso de conversión.</a:t>
            </a:r>
          </a:p>
          <a:p>
            <a:pPr marL="0" indent="0" algn="just">
              <a:buNone/>
            </a:pPr>
            <a:endParaRPr lang="es-US" dirty="0"/>
          </a:p>
        </p:txBody>
      </p:sp>
      <p:pic>
        <p:nvPicPr>
          <p:cNvPr id="6" name="Imagen 5" descr="Forma, Rectángulo&#10;&#10;Descripción generada automáticamente">
            <a:extLst>
              <a:ext uri="{FF2B5EF4-FFF2-40B4-BE49-F238E27FC236}">
                <a16:creationId xmlns:a16="http://schemas.microsoft.com/office/drawing/2014/main" id="{A310A9BD-158A-716E-396B-116C45C67A9F}"/>
              </a:ext>
            </a:extLst>
          </p:cNvPr>
          <p:cNvPicPr>
            <a:picLocks noChangeAspect="1"/>
          </p:cNvPicPr>
          <p:nvPr/>
        </p:nvPicPr>
        <p:blipFill>
          <a:blip r:embed="rId2"/>
          <a:stretch>
            <a:fillRect/>
          </a:stretch>
        </p:blipFill>
        <p:spPr>
          <a:xfrm>
            <a:off x="9218141" y="372283"/>
            <a:ext cx="2525540" cy="1911032"/>
          </a:xfrm>
          <a:prstGeom prst="rect">
            <a:avLst/>
          </a:prstGeom>
        </p:spPr>
      </p:pic>
    </p:spTree>
    <p:extLst>
      <p:ext uri="{BB962C8B-B14F-4D97-AF65-F5344CB8AC3E}">
        <p14:creationId xmlns:p14="http://schemas.microsoft.com/office/powerpoint/2010/main" val="29837545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71600" y="394940"/>
            <a:ext cx="9601200" cy="1485900"/>
          </a:xfrm>
        </p:spPr>
        <p:txBody>
          <a:bodyPr/>
          <a:lstStyle/>
          <a:p>
            <a:r>
              <a:rPr lang="es-MX" dirty="0"/>
              <a:t>CONVERSIÓN DE MONEDAS EXTRANJERAS NIF B-15</a:t>
            </a:r>
          </a:p>
        </p:txBody>
      </p:sp>
      <p:sp>
        <p:nvSpPr>
          <p:cNvPr id="5" name="Marcador de contenido 7"/>
          <p:cNvSpPr>
            <a:spLocks noGrp="1"/>
          </p:cNvSpPr>
          <p:nvPr>
            <p:ph sz="half" idx="1"/>
          </p:nvPr>
        </p:nvSpPr>
        <p:spPr>
          <a:xfrm>
            <a:off x="1483487" y="2008017"/>
            <a:ext cx="5848189" cy="4455043"/>
          </a:xfrm>
        </p:spPr>
        <p:txBody>
          <a:bodyPr>
            <a:noAutofit/>
          </a:bodyPr>
          <a:lstStyle/>
          <a:p>
            <a:pPr marL="0" indent="0" algn="just">
              <a:buNone/>
            </a:pPr>
            <a:r>
              <a:rPr lang="es-US" sz="2400" dirty="0"/>
              <a:t>Ejemplo:</a:t>
            </a:r>
          </a:p>
          <a:p>
            <a:pPr marL="0" indent="0" algn="just">
              <a:buNone/>
            </a:pPr>
            <a:r>
              <a:rPr lang="es-ES" dirty="0"/>
              <a:t>“La Mexicana, S. A. de C. V.” posee el 100% del capital de “La Guatemalteca, S.A.” (La Guatemalteca), la cual inició operaciones en el año 2000. La Guatemalteca se dedica a la actividad comercial y sus flujos de efectivo son en su totalidad en dólares; no obstante, mantiene sus registros contables en quetzales para cumplir con la legislación del país en el que opera. Finalmente, “La Mexicana, S. A. de C.V.” presenta su información financiera en pesos mexicanos</a:t>
            </a:r>
            <a:endParaRPr lang="es-US" dirty="0"/>
          </a:p>
        </p:txBody>
      </p:sp>
      <p:pic>
        <p:nvPicPr>
          <p:cNvPr id="4" name="Imagen 3" descr="Un periódico con texto e imágenes&#10;&#10;Descripción generada automáticamente">
            <a:extLst>
              <a:ext uri="{FF2B5EF4-FFF2-40B4-BE49-F238E27FC236}">
                <a16:creationId xmlns:a16="http://schemas.microsoft.com/office/drawing/2014/main" id="{A7922C6C-AAB4-9D29-8EAE-A145ADDAA4F9}"/>
              </a:ext>
            </a:extLst>
          </p:cNvPr>
          <p:cNvPicPr>
            <a:picLocks noChangeAspect="1"/>
          </p:cNvPicPr>
          <p:nvPr/>
        </p:nvPicPr>
        <p:blipFill>
          <a:blip r:embed="rId2"/>
          <a:stretch>
            <a:fillRect/>
          </a:stretch>
        </p:blipFill>
        <p:spPr>
          <a:xfrm>
            <a:off x="8331200" y="4879160"/>
            <a:ext cx="2641600" cy="1485900"/>
          </a:xfrm>
          <a:prstGeom prst="rect">
            <a:avLst/>
          </a:prstGeom>
        </p:spPr>
      </p:pic>
      <p:pic>
        <p:nvPicPr>
          <p:cNvPr id="8" name="Imagen 7" descr="Texto&#10;&#10;Descripción generada automáticamente">
            <a:extLst>
              <a:ext uri="{FF2B5EF4-FFF2-40B4-BE49-F238E27FC236}">
                <a16:creationId xmlns:a16="http://schemas.microsoft.com/office/drawing/2014/main" id="{EDFF916F-8382-CBAD-7DDE-D95F49DD410B}"/>
              </a:ext>
            </a:extLst>
          </p:cNvPr>
          <p:cNvPicPr>
            <a:picLocks noChangeAspect="1"/>
          </p:cNvPicPr>
          <p:nvPr/>
        </p:nvPicPr>
        <p:blipFill>
          <a:blip r:embed="rId3"/>
          <a:stretch>
            <a:fillRect/>
          </a:stretch>
        </p:blipFill>
        <p:spPr>
          <a:xfrm>
            <a:off x="8331200" y="3172912"/>
            <a:ext cx="2641600" cy="1135425"/>
          </a:xfrm>
          <a:prstGeom prst="rect">
            <a:avLst/>
          </a:prstGeom>
        </p:spPr>
      </p:pic>
      <p:pic>
        <p:nvPicPr>
          <p:cNvPr id="12" name="Imagen 11" descr="Un periódico con la imagen de un dibujo de una persona&#10;&#10;Descripción generada automáticamente con confianza media">
            <a:extLst>
              <a:ext uri="{FF2B5EF4-FFF2-40B4-BE49-F238E27FC236}">
                <a16:creationId xmlns:a16="http://schemas.microsoft.com/office/drawing/2014/main" id="{01CFF225-13E8-6827-0186-7CF9A39DBD65}"/>
              </a:ext>
            </a:extLst>
          </p:cNvPr>
          <p:cNvPicPr>
            <a:picLocks noChangeAspect="1"/>
          </p:cNvPicPr>
          <p:nvPr/>
        </p:nvPicPr>
        <p:blipFill>
          <a:blip r:embed="rId4"/>
          <a:stretch>
            <a:fillRect/>
          </a:stretch>
        </p:blipFill>
        <p:spPr>
          <a:xfrm>
            <a:off x="8331200" y="1355587"/>
            <a:ext cx="2641600" cy="1246505"/>
          </a:xfrm>
          <a:prstGeom prst="rect">
            <a:avLst/>
          </a:prstGeom>
        </p:spPr>
      </p:pic>
      <p:sp>
        <p:nvSpPr>
          <p:cNvPr id="13" name="CuadroTexto 12">
            <a:extLst>
              <a:ext uri="{FF2B5EF4-FFF2-40B4-BE49-F238E27FC236}">
                <a16:creationId xmlns:a16="http://schemas.microsoft.com/office/drawing/2014/main" id="{554A834A-3E93-A1F0-C7D4-8251D48434EE}"/>
              </a:ext>
            </a:extLst>
          </p:cNvPr>
          <p:cNvSpPr txBox="1"/>
          <p:nvPr/>
        </p:nvSpPr>
        <p:spPr>
          <a:xfrm flipH="1">
            <a:off x="8978697" y="2602089"/>
            <a:ext cx="1621240" cy="369332"/>
          </a:xfrm>
          <a:prstGeom prst="rect">
            <a:avLst/>
          </a:prstGeom>
          <a:noFill/>
        </p:spPr>
        <p:txBody>
          <a:bodyPr wrap="square" rtlCol="0">
            <a:spAutoFit/>
          </a:bodyPr>
          <a:lstStyle/>
          <a:p>
            <a:r>
              <a:rPr lang="es-MX" b="1" dirty="0"/>
              <a:t>FUNCIONAL</a:t>
            </a:r>
          </a:p>
        </p:txBody>
      </p:sp>
      <p:sp>
        <p:nvSpPr>
          <p:cNvPr id="14" name="CuadroTexto 13">
            <a:extLst>
              <a:ext uri="{FF2B5EF4-FFF2-40B4-BE49-F238E27FC236}">
                <a16:creationId xmlns:a16="http://schemas.microsoft.com/office/drawing/2014/main" id="{DEBD101D-4827-185C-E604-58E095CCE65E}"/>
              </a:ext>
            </a:extLst>
          </p:cNvPr>
          <p:cNvSpPr txBox="1"/>
          <p:nvPr/>
        </p:nvSpPr>
        <p:spPr>
          <a:xfrm flipH="1">
            <a:off x="8978697" y="4308337"/>
            <a:ext cx="1621240" cy="369332"/>
          </a:xfrm>
          <a:prstGeom prst="rect">
            <a:avLst/>
          </a:prstGeom>
          <a:noFill/>
        </p:spPr>
        <p:txBody>
          <a:bodyPr wrap="square" rtlCol="0">
            <a:spAutoFit/>
          </a:bodyPr>
          <a:lstStyle/>
          <a:p>
            <a:r>
              <a:rPr lang="es-MX" b="1" dirty="0"/>
              <a:t>REGISTRO</a:t>
            </a:r>
          </a:p>
        </p:txBody>
      </p:sp>
      <p:sp>
        <p:nvSpPr>
          <p:cNvPr id="15" name="CuadroTexto 14">
            <a:extLst>
              <a:ext uri="{FF2B5EF4-FFF2-40B4-BE49-F238E27FC236}">
                <a16:creationId xmlns:a16="http://schemas.microsoft.com/office/drawing/2014/main" id="{6624FEBC-9314-677D-0F38-310EC465BB1C}"/>
              </a:ext>
            </a:extLst>
          </p:cNvPr>
          <p:cNvSpPr txBox="1"/>
          <p:nvPr/>
        </p:nvSpPr>
        <p:spPr>
          <a:xfrm flipH="1">
            <a:off x="8987574" y="6365060"/>
            <a:ext cx="1621240" cy="369332"/>
          </a:xfrm>
          <a:prstGeom prst="rect">
            <a:avLst/>
          </a:prstGeom>
          <a:noFill/>
        </p:spPr>
        <p:txBody>
          <a:bodyPr wrap="square" rtlCol="0">
            <a:spAutoFit/>
          </a:bodyPr>
          <a:lstStyle/>
          <a:p>
            <a:r>
              <a:rPr lang="es-MX" b="1" dirty="0"/>
              <a:t>INFORME</a:t>
            </a:r>
          </a:p>
        </p:txBody>
      </p:sp>
    </p:spTree>
    <p:extLst>
      <p:ext uri="{BB962C8B-B14F-4D97-AF65-F5344CB8AC3E}">
        <p14:creationId xmlns:p14="http://schemas.microsoft.com/office/powerpoint/2010/main" val="15899798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71600" y="394940"/>
            <a:ext cx="9601200" cy="1485900"/>
          </a:xfrm>
        </p:spPr>
        <p:txBody>
          <a:bodyPr/>
          <a:lstStyle/>
          <a:p>
            <a:r>
              <a:rPr lang="es-MX" dirty="0"/>
              <a:t>CONVERSIÓN DE MONEDAS EXTRANJERAS NIF B-15</a:t>
            </a:r>
          </a:p>
        </p:txBody>
      </p:sp>
      <p:sp>
        <p:nvSpPr>
          <p:cNvPr id="5" name="Marcador de contenido 7"/>
          <p:cNvSpPr>
            <a:spLocks noGrp="1"/>
          </p:cNvSpPr>
          <p:nvPr>
            <p:ph sz="half" idx="1"/>
          </p:nvPr>
        </p:nvSpPr>
        <p:spPr>
          <a:xfrm>
            <a:off x="1467012" y="2283315"/>
            <a:ext cx="10100930" cy="4455043"/>
          </a:xfrm>
        </p:spPr>
        <p:txBody>
          <a:bodyPr>
            <a:noAutofit/>
          </a:bodyPr>
          <a:lstStyle/>
          <a:p>
            <a:pPr marL="0" indent="0" algn="just">
              <a:buNone/>
            </a:pPr>
            <a:r>
              <a:rPr lang="es-US" sz="2400" dirty="0"/>
              <a:t>Entorno económico no inflacionario</a:t>
            </a:r>
          </a:p>
          <a:p>
            <a:pPr marL="0" indent="0" algn="just">
              <a:buNone/>
            </a:pPr>
            <a:r>
              <a:rPr lang="es-US" dirty="0"/>
              <a:t>Si la operación extranjera se encuentra en un entorno económico no inflacionario, el estado de situación financiera y el estado de resultado integral deben convertirse a la moneda de informe conforme a:</a:t>
            </a:r>
          </a:p>
          <a:p>
            <a:pPr algn="just"/>
            <a:r>
              <a:rPr lang="es-US" dirty="0"/>
              <a:t>Los activos y pasivos deben convertirse al tipo de cambio de cierre y el capital contable al tipo de cambio histórico.</a:t>
            </a:r>
          </a:p>
          <a:p>
            <a:pPr algn="just"/>
            <a:r>
              <a:rPr lang="es-US" dirty="0"/>
              <a:t>Todos los ingresos, costos y gastos deben convertirse al tipo de cambio histórico del período de su devengamiento en resultados.</a:t>
            </a:r>
          </a:p>
          <a:p>
            <a:pPr algn="just"/>
            <a:r>
              <a:rPr lang="es-US" dirty="0"/>
              <a:t>Por el efecto por conversión debe reconocerse formando parte de una partida de la utilidad o pérdida integral dentro del capital contable informado por la operación extranjera.</a:t>
            </a:r>
          </a:p>
          <a:p>
            <a:pPr marL="0" indent="0" algn="just">
              <a:buNone/>
            </a:pPr>
            <a:endParaRPr lang="es-US" dirty="0"/>
          </a:p>
        </p:txBody>
      </p:sp>
      <p:pic>
        <p:nvPicPr>
          <p:cNvPr id="6" name="Imagen 5" descr="Gráfico&#10;&#10;Descripción generada automáticamente">
            <a:extLst>
              <a:ext uri="{FF2B5EF4-FFF2-40B4-BE49-F238E27FC236}">
                <a16:creationId xmlns:a16="http://schemas.microsoft.com/office/drawing/2014/main" id="{8D24C10D-7B7E-9E69-56A8-F89FCCF07F77}"/>
              </a:ext>
            </a:extLst>
          </p:cNvPr>
          <p:cNvPicPr>
            <a:picLocks noChangeAspect="1"/>
          </p:cNvPicPr>
          <p:nvPr/>
        </p:nvPicPr>
        <p:blipFill>
          <a:blip r:embed="rId2"/>
          <a:stretch>
            <a:fillRect/>
          </a:stretch>
        </p:blipFill>
        <p:spPr>
          <a:xfrm>
            <a:off x="8699158" y="270529"/>
            <a:ext cx="3124886" cy="2012786"/>
          </a:xfrm>
          <a:prstGeom prst="rect">
            <a:avLst/>
          </a:prstGeom>
        </p:spPr>
      </p:pic>
    </p:spTree>
    <p:extLst>
      <p:ext uri="{BB962C8B-B14F-4D97-AF65-F5344CB8AC3E}">
        <p14:creationId xmlns:p14="http://schemas.microsoft.com/office/powerpoint/2010/main" val="22633671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71600" y="394940"/>
            <a:ext cx="9601200" cy="1485900"/>
          </a:xfrm>
        </p:spPr>
        <p:txBody>
          <a:bodyPr/>
          <a:lstStyle/>
          <a:p>
            <a:r>
              <a:rPr lang="es-MX" dirty="0"/>
              <a:t>CONVERSIÓN DE MONEDAS EXTRANJERAS NIF B-15</a:t>
            </a:r>
          </a:p>
        </p:txBody>
      </p:sp>
      <p:sp>
        <p:nvSpPr>
          <p:cNvPr id="5" name="Marcador de contenido 7"/>
          <p:cNvSpPr>
            <a:spLocks noGrp="1"/>
          </p:cNvSpPr>
          <p:nvPr>
            <p:ph sz="half" idx="1"/>
          </p:nvPr>
        </p:nvSpPr>
        <p:spPr>
          <a:xfrm>
            <a:off x="1467012" y="2283315"/>
            <a:ext cx="10100930" cy="4455043"/>
          </a:xfrm>
        </p:spPr>
        <p:txBody>
          <a:bodyPr>
            <a:noAutofit/>
          </a:bodyPr>
          <a:lstStyle/>
          <a:p>
            <a:pPr marL="0" indent="0" algn="just">
              <a:buNone/>
            </a:pPr>
            <a:r>
              <a:rPr lang="es-US" sz="2400" dirty="0"/>
              <a:t>Entorno económico inflacionario</a:t>
            </a:r>
          </a:p>
          <a:p>
            <a:pPr marL="0" indent="0" algn="just">
              <a:buNone/>
            </a:pPr>
            <a:r>
              <a:rPr lang="es-US" dirty="0"/>
              <a:t>Cuando la operación extranjera se encuentra en un entorno inflacionario, deben reconocerse primero los efectos de la inflación en su información financiera, utilizando el índice de precios del país de origen de la moneda funcional, posteriormente, el estado de situación financiera y el estado de resultado integral de la misma debe convertirse a la moneda de informe de acuerdo con lo siguiente:</a:t>
            </a:r>
          </a:p>
          <a:p>
            <a:pPr algn="just"/>
            <a:r>
              <a:rPr lang="es-US" dirty="0"/>
              <a:t>Los activos, pasivos y el capital contable deben convertirse al tipo de cambio de cierre.</a:t>
            </a:r>
          </a:p>
          <a:p>
            <a:pPr algn="just"/>
            <a:r>
              <a:rPr lang="es-US" dirty="0"/>
              <a:t>Los ingresos, costos y gastos deben convertirse al tipo de cambio de cierre.</a:t>
            </a:r>
          </a:p>
          <a:p>
            <a:pPr marL="0" indent="0" algn="just">
              <a:buNone/>
            </a:pPr>
            <a:endParaRPr lang="es-US" dirty="0"/>
          </a:p>
        </p:txBody>
      </p:sp>
      <p:pic>
        <p:nvPicPr>
          <p:cNvPr id="6" name="Imagen 5" descr="Un reloj en la pared&#10;&#10;Descripción generada automáticamente con confianza media">
            <a:extLst>
              <a:ext uri="{FF2B5EF4-FFF2-40B4-BE49-F238E27FC236}">
                <a16:creationId xmlns:a16="http://schemas.microsoft.com/office/drawing/2014/main" id="{34ED3D58-01B9-B829-6DAD-D659CA3E1DEC}"/>
              </a:ext>
            </a:extLst>
          </p:cNvPr>
          <p:cNvPicPr>
            <a:picLocks noChangeAspect="1"/>
          </p:cNvPicPr>
          <p:nvPr/>
        </p:nvPicPr>
        <p:blipFill>
          <a:blip r:embed="rId2"/>
          <a:stretch>
            <a:fillRect/>
          </a:stretch>
        </p:blipFill>
        <p:spPr>
          <a:xfrm>
            <a:off x="8804117" y="394940"/>
            <a:ext cx="3045497" cy="2013958"/>
          </a:xfrm>
          <a:prstGeom prst="rect">
            <a:avLst/>
          </a:prstGeom>
        </p:spPr>
      </p:pic>
    </p:spTree>
    <p:extLst>
      <p:ext uri="{BB962C8B-B14F-4D97-AF65-F5344CB8AC3E}">
        <p14:creationId xmlns:p14="http://schemas.microsoft.com/office/powerpoint/2010/main" val="32696537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71600" y="394940"/>
            <a:ext cx="9601200" cy="1485900"/>
          </a:xfrm>
        </p:spPr>
        <p:txBody>
          <a:bodyPr/>
          <a:lstStyle/>
          <a:p>
            <a:r>
              <a:rPr lang="es-MX" dirty="0"/>
              <a:t>CONVERSIÓN DE MONEDAS EXTRANJERAS NIF B-15</a:t>
            </a:r>
          </a:p>
        </p:txBody>
      </p:sp>
      <p:sp>
        <p:nvSpPr>
          <p:cNvPr id="5" name="Marcador de contenido 7"/>
          <p:cNvSpPr>
            <a:spLocks noGrp="1"/>
          </p:cNvSpPr>
          <p:nvPr>
            <p:ph sz="half" idx="1"/>
          </p:nvPr>
        </p:nvSpPr>
        <p:spPr>
          <a:xfrm>
            <a:off x="1458774" y="2008017"/>
            <a:ext cx="5905853" cy="4455043"/>
          </a:xfrm>
        </p:spPr>
        <p:txBody>
          <a:bodyPr>
            <a:noAutofit/>
          </a:bodyPr>
          <a:lstStyle/>
          <a:p>
            <a:pPr marL="0" indent="0" algn="just">
              <a:buNone/>
            </a:pPr>
            <a:r>
              <a:rPr lang="es-US" sz="2400"/>
              <a:t>Normas de Presentación</a:t>
            </a:r>
          </a:p>
          <a:p>
            <a:pPr algn="just"/>
            <a:r>
              <a:rPr lang="es-US"/>
              <a:t>En lo que se refiere a las transacciones en moneda extranjera, l</a:t>
            </a:r>
            <a:r>
              <a:rPr lang="es-ES"/>
              <a:t>as diferencias en cambios originadas por el reconocimiento posterior de las transacciones en moneda extranjera deben presentarse en el estado de resultado integral del periodo como un componente del Resultado integral de financiamiento (RIF).</a:t>
            </a:r>
          </a:p>
          <a:p>
            <a:pPr algn="just"/>
            <a:r>
              <a:rPr lang="es-ES"/>
              <a:t>La ganancia o pérdida en cambios determinada que surge al convertir las partidas en moneda de registro a la moneda funcional debe presentarse en la utilidad o pérdida neta en el estado de resultado integral como un componente del RIF.</a:t>
            </a:r>
          </a:p>
          <a:p>
            <a:pPr algn="just"/>
            <a:endParaRPr lang="es-ES"/>
          </a:p>
          <a:p>
            <a:pPr marL="0" indent="0" algn="just">
              <a:buNone/>
            </a:pPr>
            <a:endParaRPr lang="es-ES"/>
          </a:p>
          <a:p>
            <a:pPr marL="0" indent="0" algn="just">
              <a:buNone/>
            </a:pPr>
            <a:endParaRPr lang="es-US" dirty="0"/>
          </a:p>
        </p:txBody>
      </p:sp>
      <p:pic>
        <p:nvPicPr>
          <p:cNvPr id="4" name="Imagen 3" descr="Imagen que contiene Dibujo de ingeniería&#10;&#10;Descripción generada automáticamente">
            <a:extLst>
              <a:ext uri="{FF2B5EF4-FFF2-40B4-BE49-F238E27FC236}">
                <a16:creationId xmlns:a16="http://schemas.microsoft.com/office/drawing/2014/main" id="{068AB5F0-7EBA-74F4-4FD9-A6D3F5ECDDF0}"/>
              </a:ext>
            </a:extLst>
          </p:cNvPr>
          <p:cNvPicPr>
            <a:picLocks noChangeAspect="1"/>
          </p:cNvPicPr>
          <p:nvPr/>
        </p:nvPicPr>
        <p:blipFill>
          <a:blip r:embed="rId2"/>
          <a:stretch>
            <a:fillRect/>
          </a:stretch>
        </p:blipFill>
        <p:spPr>
          <a:xfrm>
            <a:off x="7749403" y="3067664"/>
            <a:ext cx="3957461" cy="2158615"/>
          </a:xfrm>
          <a:prstGeom prst="rect">
            <a:avLst/>
          </a:prstGeom>
        </p:spPr>
      </p:pic>
    </p:spTree>
    <p:extLst>
      <p:ext uri="{BB962C8B-B14F-4D97-AF65-F5344CB8AC3E}">
        <p14:creationId xmlns:p14="http://schemas.microsoft.com/office/powerpoint/2010/main" val="17525768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98233" y="279530"/>
            <a:ext cx="9601200" cy="1485900"/>
          </a:xfrm>
        </p:spPr>
        <p:txBody>
          <a:bodyPr/>
          <a:lstStyle/>
          <a:p>
            <a:r>
              <a:rPr lang="es-MX" dirty="0"/>
              <a:t>CONVERSIÓN DE MONEDAS EXTRANJERAS NIF B-15</a:t>
            </a:r>
          </a:p>
        </p:txBody>
      </p:sp>
      <p:pic>
        <p:nvPicPr>
          <p:cNvPr id="6" name="Imagen 5">
            <a:extLst>
              <a:ext uri="{FF2B5EF4-FFF2-40B4-BE49-F238E27FC236}">
                <a16:creationId xmlns:a16="http://schemas.microsoft.com/office/drawing/2014/main" id="{4D211496-137C-7083-3807-D9E7075A89B0}"/>
              </a:ext>
            </a:extLst>
          </p:cNvPr>
          <p:cNvPicPr>
            <a:picLocks noChangeAspect="1"/>
          </p:cNvPicPr>
          <p:nvPr/>
        </p:nvPicPr>
        <p:blipFill rotWithShape="1">
          <a:blip r:embed="rId2"/>
          <a:srcRect l="19441" t="17346" r="31336"/>
          <a:stretch/>
        </p:blipFill>
        <p:spPr>
          <a:xfrm>
            <a:off x="3968318" y="1642369"/>
            <a:ext cx="5329561" cy="5033912"/>
          </a:xfrm>
          <a:prstGeom prst="rect">
            <a:avLst/>
          </a:prstGeom>
        </p:spPr>
      </p:pic>
    </p:spTree>
    <p:extLst>
      <p:ext uri="{BB962C8B-B14F-4D97-AF65-F5344CB8AC3E}">
        <p14:creationId xmlns:p14="http://schemas.microsoft.com/office/powerpoint/2010/main" val="19134284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71600" y="394940"/>
            <a:ext cx="9601200" cy="1485900"/>
          </a:xfrm>
        </p:spPr>
        <p:txBody>
          <a:bodyPr/>
          <a:lstStyle/>
          <a:p>
            <a:r>
              <a:rPr lang="es-MX" dirty="0"/>
              <a:t>CONVERSIÓN DE MONEDAS EXTRANJERAS NIF B-15</a:t>
            </a:r>
          </a:p>
        </p:txBody>
      </p:sp>
      <p:sp>
        <p:nvSpPr>
          <p:cNvPr id="5" name="Marcador de contenido 7"/>
          <p:cNvSpPr>
            <a:spLocks noGrp="1"/>
          </p:cNvSpPr>
          <p:nvPr>
            <p:ph sz="half" idx="1"/>
          </p:nvPr>
        </p:nvSpPr>
        <p:spPr>
          <a:xfrm>
            <a:off x="1458774" y="1839335"/>
            <a:ext cx="6309187" cy="4849983"/>
          </a:xfrm>
        </p:spPr>
        <p:txBody>
          <a:bodyPr>
            <a:noAutofit/>
          </a:bodyPr>
          <a:lstStyle/>
          <a:p>
            <a:pPr marL="0" indent="0" algn="just">
              <a:buNone/>
            </a:pPr>
            <a:r>
              <a:rPr lang="es-US" sz="2400" dirty="0"/>
              <a:t>Riesgos </a:t>
            </a:r>
          </a:p>
          <a:p>
            <a:pPr algn="just"/>
            <a:r>
              <a:rPr lang="es-ES" dirty="0"/>
              <a:t>No distinguir correctamente entre los diferentes tipos de moneda de informe, moneda de registro y moneda funcional.</a:t>
            </a:r>
          </a:p>
          <a:p>
            <a:pPr algn="just"/>
            <a:r>
              <a:rPr lang="es-ES" dirty="0"/>
              <a:t>No tomar en cuenta los tipos de cambio que se utilizan para los términos de deducciones, dando como resultado discrepancias contables entre las disposiciones fiscales y financieras.</a:t>
            </a:r>
          </a:p>
          <a:p>
            <a:pPr algn="just"/>
            <a:r>
              <a:rPr lang="es-ES" dirty="0"/>
              <a:t>No registrar las diferencias entre los momentos de reconocimiento (inicial y posterior) en el Resultado Integral de Financiamiento (RIF).</a:t>
            </a:r>
          </a:p>
          <a:p>
            <a:pPr algn="just"/>
            <a:r>
              <a:rPr lang="es-ES" dirty="0"/>
              <a:t>No considerar si existe alguna restricción cambiaria o de otro tipo y esta no es revelada al momento de presentar los Estados Financieros </a:t>
            </a:r>
          </a:p>
          <a:p>
            <a:pPr algn="just"/>
            <a:endParaRPr lang="es-ES" dirty="0"/>
          </a:p>
          <a:p>
            <a:pPr algn="just"/>
            <a:endParaRPr lang="es-ES" dirty="0"/>
          </a:p>
          <a:p>
            <a:pPr marL="0" indent="0" algn="just">
              <a:buNone/>
            </a:pPr>
            <a:endParaRPr lang="es-ES" dirty="0"/>
          </a:p>
          <a:p>
            <a:pPr marL="0" indent="0" algn="just">
              <a:buNone/>
            </a:pPr>
            <a:endParaRPr lang="es-US" dirty="0"/>
          </a:p>
        </p:txBody>
      </p:sp>
      <p:pic>
        <p:nvPicPr>
          <p:cNvPr id="6" name="Imagen 5" descr="Icono&#10;&#10;Descripción generada automáticamente">
            <a:extLst>
              <a:ext uri="{FF2B5EF4-FFF2-40B4-BE49-F238E27FC236}">
                <a16:creationId xmlns:a16="http://schemas.microsoft.com/office/drawing/2014/main" id="{5696AEDB-7D67-AAA2-F157-BAABB319A172}"/>
              </a:ext>
            </a:extLst>
          </p:cNvPr>
          <p:cNvPicPr>
            <a:picLocks noChangeAspect="1"/>
          </p:cNvPicPr>
          <p:nvPr/>
        </p:nvPicPr>
        <p:blipFill>
          <a:blip r:embed="rId2"/>
          <a:stretch>
            <a:fillRect/>
          </a:stretch>
        </p:blipFill>
        <p:spPr>
          <a:xfrm>
            <a:off x="8362765" y="2413335"/>
            <a:ext cx="3464946" cy="3464946"/>
          </a:xfrm>
          <a:prstGeom prst="rect">
            <a:avLst/>
          </a:prstGeom>
        </p:spPr>
      </p:pic>
    </p:spTree>
    <p:extLst>
      <p:ext uri="{BB962C8B-B14F-4D97-AF65-F5344CB8AC3E}">
        <p14:creationId xmlns:p14="http://schemas.microsoft.com/office/powerpoint/2010/main" val="3491165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06821959-3E34-7155-7F75-3BA8CEBD6B02}"/>
              </a:ext>
            </a:extLst>
          </p:cNvPr>
          <p:cNvSpPr>
            <a:spLocks noGrp="1"/>
          </p:cNvSpPr>
          <p:nvPr>
            <p:ph type="title"/>
          </p:nvPr>
        </p:nvSpPr>
        <p:spPr>
          <a:xfrm>
            <a:off x="1371600" y="376647"/>
            <a:ext cx="10427110" cy="1747121"/>
          </a:xfrm>
        </p:spPr>
        <p:txBody>
          <a:bodyPr>
            <a:noAutofit/>
          </a:bodyPr>
          <a:lstStyle/>
          <a:p>
            <a:pPr algn="ctr"/>
            <a:r>
              <a:rPr lang="en-US" sz="6000" dirty="0"/>
              <a:t>Resultado Integral de Financiamiento (RIF)</a:t>
            </a:r>
          </a:p>
        </p:txBody>
      </p:sp>
      <p:pic>
        <p:nvPicPr>
          <p:cNvPr id="22" name="Marcador de contenido 21" descr="Imagen que contiene Interfaz de usuario gráfica&#10;&#10;Descripción generada automáticamente">
            <a:extLst>
              <a:ext uri="{FF2B5EF4-FFF2-40B4-BE49-F238E27FC236}">
                <a16:creationId xmlns:a16="http://schemas.microsoft.com/office/drawing/2014/main" id="{B2684202-C2B9-1428-A687-CDDCB905E116}"/>
              </a:ext>
            </a:extLst>
          </p:cNvPr>
          <p:cNvPicPr>
            <a:picLocks noGrp="1" noChangeAspect="1"/>
          </p:cNvPicPr>
          <p:nvPr>
            <p:ph sz="half" idx="1"/>
          </p:nvPr>
        </p:nvPicPr>
        <p:blipFill rotWithShape="1">
          <a:blip r:embed="rId2"/>
          <a:srcRect b="5055"/>
          <a:stretch/>
        </p:blipFill>
        <p:spPr>
          <a:xfrm>
            <a:off x="1371600" y="2941846"/>
            <a:ext cx="4393450" cy="2739407"/>
          </a:xfrm>
        </p:spPr>
      </p:pic>
      <p:sp>
        <p:nvSpPr>
          <p:cNvPr id="20" name="Marcador de contenido 19">
            <a:extLst>
              <a:ext uri="{FF2B5EF4-FFF2-40B4-BE49-F238E27FC236}">
                <a16:creationId xmlns:a16="http://schemas.microsoft.com/office/drawing/2014/main" id="{1E1A052A-73CB-8B06-D566-701296F439E6}"/>
              </a:ext>
            </a:extLst>
          </p:cNvPr>
          <p:cNvSpPr>
            <a:spLocks noGrp="1"/>
          </p:cNvSpPr>
          <p:nvPr>
            <p:ph sz="half" idx="2"/>
          </p:nvPr>
        </p:nvSpPr>
        <p:spPr>
          <a:xfrm>
            <a:off x="6096000" y="2285999"/>
            <a:ext cx="5860025" cy="4458930"/>
          </a:xfrm>
        </p:spPr>
        <p:txBody>
          <a:bodyPr>
            <a:normAutofit lnSpcReduction="10000"/>
          </a:bodyPr>
          <a:lstStyle/>
          <a:p>
            <a:pPr algn="just"/>
            <a:r>
              <a:rPr lang="es-MX" sz="2400" dirty="0"/>
              <a:t>Se conforma por ingresos y gastos relacionados con actividades de tipo financiero.</a:t>
            </a:r>
          </a:p>
          <a:p>
            <a:pPr algn="just"/>
            <a:r>
              <a:rPr lang="es-MX" sz="2400" dirty="0"/>
              <a:t>El RIF debe desglosarse en cada uno de los componentes que a continuación se mencionan, ya sea en el cuerpo del estado de resultado integral o en notas a los estados financieros.</a:t>
            </a:r>
          </a:p>
          <a:p>
            <a:pPr algn="just"/>
            <a:r>
              <a:rPr lang="es-MX" sz="2400" dirty="0"/>
              <a:t>Si una entidad tiene como actividad principal lo relacionado al tipo financiero, estas deben considerarse como una actividad de operación.</a:t>
            </a:r>
          </a:p>
        </p:txBody>
      </p:sp>
    </p:spTree>
    <p:extLst>
      <p:ext uri="{BB962C8B-B14F-4D97-AF65-F5344CB8AC3E}">
        <p14:creationId xmlns:p14="http://schemas.microsoft.com/office/powerpoint/2010/main" val="2021298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71600" y="394940"/>
            <a:ext cx="9601200" cy="1485900"/>
          </a:xfrm>
        </p:spPr>
        <p:txBody>
          <a:bodyPr/>
          <a:lstStyle/>
          <a:p>
            <a:r>
              <a:rPr lang="es-MX" dirty="0"/>
              <a:t>CONVERSIÓN DE MONEDAS EXTRANJERAS NIF B-15</a:t>
            </a:r>
          </a:p>
        </p:txBody>
      </p:sp>
      <p:sp>
        <p:nvSpPr>
          <p:cNvPr id="5" name="Marcador de contenido 7"/>
          <p:cNvSpPr>
            <a:spLocks noGrp="1"/>
          </p:cNvSpPr>
          <p:nvPr>
            <p:ph sz="half" idx="1"/>
          </p:nvPr>
        </p:nvSpPr>
        <p:spPr>
          <a:xfrm>
            <a:off x="1458774" y="1839335"/>
            <a:ext cx="6309187" cy="4849983"/>
          </a:xfrm>
        </p:spPr>
        <p:txBody>
          <a:bodyPr>
            <a:noAutofit/>
          </a:bodyPr>
          <a:lstStyle/>
          <a:p>
            <a:pPr marL="0" indent="0" algn="just">
              <a:buNone/>
            </a:pPr>
            <a:r>
              <a:rPr lang="es-US" sz="2400" dirty="0"/>
              <a:t>Riesgos </a:t>
            </a:r>
          </a:p>
          <a:p>
            <a:pPr algn="just"/>
            <a:r>
              <a:rPr lang="es-ES" dirty="0"/>
              <a:t>En el caso del entorno inflacionario, no tomar en cuenta los efectos de la inflación en la información financiera.</a:t>
            </a:r>
          </a:p>
          <a:p>
            <a:pPr algn="just"/>
            <a:r>
              <a:rPr lang="es-ES" dirty="0"/>
              <a:t>No llevar a cabo la conversión de estados financieros de acuerdo a lo establecido a la NIF, derivado de la nula identificación de la moneda.</a:t>
            </a:r>
          </a:p>
          <a:p>
            <a:pPr algn="just"/>
            <a:endParaRPr lang="es-ES" dirty="0"/>
          </a:p>
          <a:p>
            <a:pPr algn="just"/>
            <a:endParaRPr lang="es-ES" dirty="0"/>
          </a:p>
          <a:p>
            <a:pPr marL="0" indent="0" algn="just">
              <a:buNone/>
            </a:pPr>
            <a:endParaRPr lang="es-ES" dirty="0"/>
          </a:p>
          <a:p>
            <a:pPr marL="0" indent="0" algn="just">
              <a:buNone/>
            </a:pPr>
            <a:endParaRPr lang="es-US" dirty="0"/>
          </a:p>
        </p:txBody>
      </p:sp>
      <p:pic>
        <p:nvPicPr>
          <p:cNvPr id="6" name="Imagen 5" descr="Icono&#10;&#10;Descripción generada automáticamente">
            <a:extLst>
              <a:ext uri="{FF2B5EF4-FFF2-40B4-BE49-F238E27FC236}">
                <a16:creationId xmlns:a16="http://schemas.microsoft.com/office/drawing/2014/main" id="{5696AEDB-7D67-AAA2-F157-BAABB319A172}"/>
              </a:ext>
            </a:extLst>
          </p:cNvPr>
          <p:cNvPicPr>
            <a:picLocks noChangeAspect="1"/>
          </p:cNvPicPr>
          <p:nvPr/>
        </p:nvPicPr>
        <p:blipFill>
          <a:blip r:embed="rId2"/>
          <a:stretch>
            <a:fillRect/>
          </a:stretch>
        </p:blipFill>
        <p:spPr>
          <a:xfrm>
            <a:off x="8362765" y="2413335"/>
            <a:ext cx="3464946" cy="3464946"/>
          </a:xfrm>
          <a:prstGeom prst="rect">
            <a:avLst/>
          </a:prstGeom>
        </p:spPr>
      </p:pic>
    </p:spTree>
    <p:extLst>
      <p:ext uri="{BB962C8B-B14F-4D97-AF65-F5344CB8AC3E}">
        <p14:creationId xmlns:p14="http://schemas.microsoft.com/office/powerpoint/2010/main" val="15420035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71600" y="394940"/>
            <a:ext cx="9601200" cy="1485900"/>
          </a:xfrm>
        </p:spPr>
        <p:txBody>
          <a:bodyPr/>
          <a:lstStyle/>
          <a:p>
            <a:r>
              <a:rPr lang="es-MX" dirty="0"/>
              <a:t>CONVERSIÓN DE MONEDAS EXTRANJERAS NIF B-15</a:t>
            </a:r>
          </a:p>
        </p:txBody>
      </p:sp>
      <p:sp>
        <p:nvSpPr>
          <p:cNvPr id="5" name="Marcador de contenido 7"/>
          <p:cNvSpPr>
            <a:spLocks noGrp="1"/>
          </p:cNvSpPr>
          <p:nvPr>
            <p:ph sz="half" idx="1"/>
          </p:nvPr>
        </p:nvSpPr>
        <p:spPr>
          <a:xfrm>
            <a:off x="1458774" y="2008017"/>
            <a:ext cx="9991821" cy="4455043"/>
          </a:xfrm>
        </p:spPr>
        <p:txBody>
          <a:bodyPr>
            <a:noAutofit/>
          </a:bodyPr>
          <a:lstStyle/>
          <a:p>
            <a:pPr marL="0" indent="0" algn="just">
              <a:buNone/>
            </a:pPr>
            <a:r>
              <a:rPr lang="es-US" sz="2400" dirty="0"/>
              <a:t>Sistemas de Control</a:t>
            </a:r>
          </a:p>
          <a:p>
            <a:pPr marL="0" indent="0" algn="just">
              <a:buNone/>
            </a:pPr>
            <a:r>
              <a:rPr lang="es-ES" dirty="0"/>
              <a:t>En las normas a los estados financieros debe revelarse información acerca de lo siguiente:  </a:t>
            </a:r>
          </a:p>
          <a:p>
            <a:pPr algn="just"/>
            <a:r>
              <a:rPr lang="es-ES" dirty="0"/>
              <a:t>El importe de las fluctuaciones cambiarias reconocidas en el estado de resultados.</a:t>
            </a:r>
          </a:p>
          <a:p>
            <a:pPr algn="just"/>
            <a:r>
              <a:rPr lang="es-ES" dirty="0"/>
              <a:t>Una integración del saldo al final del período del efecto acumulado por conversión mostrando: I) el saldo inicial, II) el efecto por conversión, III) las ganancias o pérdidas de las coberturas económicas, IV) el importe reciclado; y V) los efectos de impuestos a la utilidad asociados.</a:t>
            </a:r>
          </a:p>
          <a:p>
            <a:pPr algn="just"/>
            <a:r>
              <a:rPr lang="es-ES" dirty="0"/>
              <a:t>Señalar y reconocer cuales son las monedas de registro, funcional y de informe.</a:t>
            </a:r>
          </a:p>
          <a:p>
            <a:pPr algn="just"/>
            <a:r>
              <a:rPr lang="es-ES" dirty="0"/>
              <a:t>El hecho de que la moneda de registro es diferente a la funcional, si fuera el caso, y la razón a la que esto se debe. </a:t>
            </a:r>
          </a:p>
          <a:p>
            <a:pPr marL="0" indent="0" algn="just">
              <a:buNone/>
            </a:pPr>
            <a:endParaRPr lang="es-ES" dirty="0"/>
          </a:p>
          <a:p>
            <a:pPr marL="0" indent="0" algn="just">
              <a:buNone/>
            </a:pPr>
            <a:endParaRPr lang="es-US" dirty="0"/>
          </a:p>
        </p:txBody>
      </p:sp>
    </p:spTree>
    <p:extLst>
      <p:ext uri="{BB962C8B-B14F-4D97-AF65-F5344CB8AC3E}">
        <p14:creationId xmlns:p14="http://schemas.microsoft.com/office/powerpoint/2010/main" val="16124758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71600" y="394940"/>
            <a:ext cx="9601200" cy="1485900"/>
          </a:xfrm>
        </p:spPr>
        <p:txBody>
          <a:bodyPr/>
          <a:lstStyle/>
          <a:p>
            <a:r>
              <a:rPr lang="es-MX" dirty="0"/>
              <a:t>CONVERSIÓN DE MONEDAS EXTRANJERAS NIF B-15</a:t>
            </a:r>
          </a:p>
        </p:txBody>
      </p:sp>
      <p:sp>
        <p:nvSpPr>
          <p:cNvPr id="5" name="Marcador de contenido 7"/>
          <p:cNvSpPr>
            <a:spLocks noGrp="1"/>
          </p:cNvSpPr>
          <p:nvPr>
            <p:ph sz="half" idx="1"/>
          </p:nvPr>
        </p:nvSpPr>
        <p:spPr>
          <a:xfrm>
            <a:off x="1458774" y="2008017"/>
            <a:ext cx="9991821" cy="4455043"/>
          </a:xfrm>
        </p:spPr>
        <p:txBody>
          <a:bodyPr>
            <a:noAutofit/>
          </a:bodyPr>
          <a:lstStyle/>
          <a:p>
            <a:pPr algn="just"/>
            <a:r>
              <a:rPr lang="es-ES" dirty="0"/>
              <a:t>El hecho de que la moneda de informe es diferente a la moneda funcional y la razón de utilizar una moneda de informe diferente; además, la o las monedas funcionales utilizadas.</a:t>
            </a:r>
          </a:p>
          <a:p>
            <a:pPr algn="just"/>
            <a:r>
              <a:rPr lang="es-ES" dirty="0"/>
              <a:t>El hecho de que se haya producido un cambio en la moneda de registro o en la funcional, ya sea de la entidad que informa o de alguna operación extranjera, así como la razón de dicho cambio.</a:t>
            </a:r>
          </a:p>
          <a:p>
            <a:pPr algn="just"/>
            <a:r>
              <a:rPr lang="es-ES" dirty="0"/>
              <a:t>La denominación y el monto de activos y pasivos monetarios en divisas extranjeras que conforman los saldos derivados de las transacciones en moneda extranjera.</a:t>
            </a:r>
          </a:p>
          <a:p>
            <a:pPr algn="just"/>
            <a:r>
              <a:rPr lang="es-ES" dirty="0"/>
              <a:t>Cualquier restricción cambiaria o de otro tipo en relación con las monedas extranjeras involucradas en los estados financieros.</a:t>
            </a:r>
          </a:p>
        </p:txBody>
      </p:sp>
    </p:spTree>
    <p:extLst>
      <p:ext uri="{BB962C8B-B14F-4D97-AF65-F5344CB8AC3E}">
        <p14:creationId xmlns:p14="http://schemas.microsoft.com/office/powerpoint/2010/main" val="2100365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97E326-D1F4-4032-960C-883280F8F723}"/>
              </a:ext>
            </a:extLst>
          </p:cNvPr>
          <p:cNvSpPr>
            <a:spLocks noGrp="1"/>
          </p:cNvSpPr>
          <p:nvPr>
            <p:ph type="title"/>
          </p:nvPr>
        </p:nvSpPr>
        <p:spPr>
          <a:xfrm>
            <a:off x="1532237" y="397476"/>
            <a:ext cx="9885405" cy="1485900"/>
          </a:xfrm>
        </p:spPr>
        <p:txBody>
          <a:bodyPr rtlCol="0">
            <a:normAutofit fontScale="90000"/>
          </a:bodyPr>
          <a:lstStyle/>
          <a:p>
            <a:r>
              <a:rPr lang="en-US" sz="5400" dirty="0"/>
              <a:t>Resultado Integral de Financiamiento (RIF)</a:t>
            </a:r>
            <a:endParaRPr lang="es-ES" sz="5400" noProof="1"/>
          </a:p>
        </p:txBody>
      </p:sp>
      <p:graphicFrame>
        <p:nvGraphicFramePr>
          <p:cNvPr id="5" name="Marcador de contenido 2" descr="icono de marcador de posición del elemento gráfico SmartArt">
            <a:extLst>
              <a:ext uri="{FF2B5EF4-FFF2-40B4-BE49-F238E27FC236}">
                <a16:creationId xmlns:a16="http://schemas.microsoft.com/office/drawing/2014/main" id="{E04C5C5B-F932-40FC-AD54-EE8AB0C58221}"/>
              </a:ext>
            </a:extLst>
          </p:cNvPr>
          <p:cNvGraphicFramePr>
            <a:graphicFrameLocks noGrp="1"/>
          </p:cNvGraphicFramePr>
          <p:nvPr>
            <p:ph idx="1"/>
            <p:extLst>
              <p:ext uri="{D42A27DB-BD31-4B8C-83A1-F6EECF244321}">
                <p14:modId xmlns:p14="http://schemas.microsoft.com/office/powerpoint/2010/main" val="2839119232"/>
              </p:ext>
            </p:extLst>
          </p:nvPr>
        </p:nvGraphicFramePr>
        <p:xfrm>
          <a:off x="1371599" y="2899718"/>
          <a:ext cx="10243751" cy="37564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ítulo 1">
            <a:extLst>
              <a:ext uri="{FF2B5EF4-FFF2-40B4-BE49-F238E27FC236}">
                <a16:creationId xmlns:a16="http://schemas.microsoft.com/office/drawing/2014/main" id="{662F05F2-DE0D-D410-DDCE-7CF03AFDDBF4}"/>
              </a:ext>
            </a:extLst>
          </p:cNvPr>
          <p:cNvSpPr txBox="1">
            <a:spLocks/>
          </p:cNvSpPr>
          <p:nvPr/>
        </p:nvSpPr>
        <p:spPr>
          <a:xfrm>
            <a:off x="1550771" y="2237602"/>
            <a:ext cx="9885405" cy="662116"/>
          </a:xfrm>
          <a:prstGeom prst="rect">
            <a:avLst/>
          </a:prstGeom>
        </p:spPr>
        <p:txBody>
          <a:bodyPr vert="horz" lIns="91440" tIns="45720" rIns="91440" bIns="45720" rtlCol="0" anchor="t">
            <a:normAutofit fontScale="97500"/>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s-MX" sz="3200" dirty="0"/>
              <a:t>Dentro del RIF pueden presentarse partidas como:</a:t>
            </a:r>
          </a:p>
        </p:txBody>
      </p:sp>
    </p:spTree>
    <p:extLst>
      <p:ext uri="{BB962C8B-B14F-4D97-AF65-F5344CB8AC3E}">
        <p14:creationId xmlns:p14="http://schemas.microsoft.com/office/powerpoint/2010/main" val="824417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p:txBody>
          <a:bodyPr/>
          <a:lstStyle/>
          <a:p>
            <a:r>
              <a:rPr lang="es-MX" dirty="0"/>
              <a:t>CONVERSIÓN DE MONEDAS EXTRANJERAS NIF B-15</a:t>
            </a:r>
          </a:p>
        </p:txBody>
      </p:sp>
      <p:sp>
        <p:nvSpPr>
          <p:cNvPr id="8" name="Marcador de contenido 7"/>
          <p:cNvSpPr>
            <a:spLocks noGrp="1"/>
          </p:cNvSpPr>
          <p:nvPr>
            <p:ph sz="half" idx="1"/>
          </p:nvPr>
        </p:nvSpPr>
        <p:spPr>
          <a:xfrm>
            <a:off x="1371599" y="2285999"/>
            <a:ext cx="5695123" cy="4253949"/>
          </a:xfrm>
        </p:spPr>
        <p:txBody>
          <a:bodyPr>
            <a:noAutofit/>
          </a:bodyPr>
          <a:lstStyle/>
          <a:p>
            <a:pPr marL="0" indent="0" algn="just">
              <a:buNone/>
            </a:pPr>
            <a:r>
              <a:rPr lang="es-MX" sz="2600" dirty="0"/>
              <a:t>Esta Norma de Información Financiera (NIF) tiene como objetivo establecer las normas para el reconocimiento de las transacciones en moneda extranjera y de las operaciones extranjeras en los estados financieros de la entidad informante y la conversión de su información financiera a una moneda de informe diferente a su moneda de registro o a su moneda funcional. </a:t>
            </a:r>
          </a:p>
        </p:txBody>
      </p:sp>
      <p:pic>
        <p:nvPicPr>
          <p:cNvPr id="10" name="Marcador de contenido 9"/>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494104" y="2575326"/>
            <a:ext cx="3925957" cy="2891196"/>
          </a:xfrm>
        </p:spPr>
      </p:pic>
    </p:spTree>
    <p:extLst>
      <p:ext uri="{BB962C8B-B14F-4D97-AF65-F5344CB8AC3E}">
        <p14:creationId xmlns:p14="http://schemas.microsoft.com/office/powerpoint/2010/main" val="3613896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p:txBody>
          <a:bodyPr/>
          <a:lstStyle/>
          <a:p>
            <a:r>
              <a:rPr lang="es-MX" dirty="0"/>
              <a:t>CONVERSIÓN DE MONEDAS EXTRANJERAS NIF B-15</a:t>
            </a:r>
          </a:p>
        </p:txBody>
      </p:sp>
      <p:sp>
        <p:nvSpPr>
          <p:cNvPr id="8" name="Marcador de contenido 7"/>
          <p:cNvSpPr>
            <a:spLocks noGrp="1"/>
          </p:cNvSpPr>
          <p:nvPr>
            <p:ph sz="half" idx="1"/>
          </p:nvPr>
        </p:nvSpPr>
        <p:spPr>
          <a:xfrm>
            <a:off x="1371599" y="2285999"/>
            <a:ext cx="5695123" cy="4253949"/>
          </a:xfrm>
        </p:spPr>
        <p:txBody>
          <a:bodyPr>
            <a:noAutofit/>
          </a:bodyPr>
          <a:lstStyle/>
          <a:p>
            <a:pPr marL="0" indent="0" algn="just">
              <a:buNone/>
            </a:pPr>
            <a:r>
              <a:rPr lang="es-MX" sz="2600" dirty="0"/>
              <a:t>Es por esto que debemos reconocer que en este mundo cada vez más globalizado, es común ver empresas expandiéndose a otros países con entornos económicos y monedas distintas, por lo que resulta necesario al momento de evaluar los resultados, la consolidación de los estados financieros de las empresas de las cuales son dueñas.</a:t>
            </a:r>
          </a:p>
        </p:txBody>
      </p:sp>
      <p:pic>
        <p:nvPicPr>
          <p:cNvPr id="3" name="Imagen 2" descr="Imagen que contiene Diagrama&#10;&#10;Descripción generada automáticamente">
            <a:extLst>
              <a:ext uri="{FF2B5EF4-FFF2-40B4-BE49-F238E27FC236}">
                <a16:creationId xmlns:a16="http://schemas.microsoft.com/office/drawing/2014/main" id="{6567F290-9F97-BC3B-50A9-FB3D319CDA4A}"/>
              </a:ext>
            </a:extLst>
          </p:cNvPr>
          <p:cNvPicPr>
            <a:picLocks noChangeAspect="1"/>
          </p:cNvPicPr>
          <p:nvPr/>
        </p:nvPicPr>
        <p:blipFill>
          <a:blip r:embed="rId2"/>
          <a:stretch>
            <a:fillRect/>
          </a:stretch>
        </p:blipFill>
        <p:spPr>
          <a:xfrm>
            <a:off x="7386318" y="2628868"/>
            <a:ext cx="4470854" cy="2771374"/>
          </a:xfrm>
          <a:prstGeom prst="rect">
            <a:avLst/>
          </a:prstGeom>
        </p:spPr>
      </p:pic>
    </p:spTree>
    <p:extLst>
      <p:ext uri="{BB962C8B-B14F-4D97-AF65-F5344CB8AC3E}">
        <p14:creationId xmlns:p14="http://schemas.microsoft.com/office/powerpoint/2010/main" val="12859280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p:txBody>
          <a:bodyPr/>
          <a:lstStyle/>
          <a:p>
            <a:r>
              <a:rPr lang="es-MX" dirty="0"/>
              <a:t>CONVERSIÓN DE MONEDAS EXTRANJERAS NIF B-15</a:t>
            </a:r>
          </a:p>
        </p:txBody>
      </p:sp>
      <p:sp>
        <p:nvSpPr>
          <p:cNvPr id="8" name="Marcador de contenido 7"/>
          <p:cNvSpPr>
            <a:spLocks noGrp="1"/>
          </p:cNvSpPr>
          <p:nvPr>
            <p:ph sz="half" idx="1"/>
          </p:nvPr>
        </p:nvSpPr>
        <p:spPr>
          <a:xfrm>
            <a:off x="1371599" y="2381696"/>
            <a:ext cx="9601201" cy="4253949"/>
          </a:xfrm>
        </p:spPr>
        <p:txBody>
          <a:bodyPr>
            <a:noAutofit/>
          </a:bodyPr>
          <a:lstStyle/>
          <a:p>
            <a:pPr marL="0" indent="0" algn="just">
              <a:buNone/>
            </a:pPr>
            <a:r>
              <a:rPr lang="es-MX" sz="2600" dirty="0"/>
              <a:t>Las disposiciones de esta NIF son aplicables a las entidades que</a:t>
            </a:r>
            <a:br>
              <a:rPr lang="es-MX" sz="2600" dirty="0"/>
            </a:br>
            <a:r>
              <a:rPr lang="es-MX" sz="2600" dirty="0"/>
              <a:t>emiten estados financieros básicos y se aplican en:</a:t>
            </a:r>
          </a:p>
          <a:p>
            <a:r>
              <a:rPr lang="es-MX" dirty="0"/>
              <a:t>El reconocimiento en la moneda de registro de las transacciones y saldos en moneda extranjera.</a:t>
            </a:r>
          </a:p>
          <a:p>
            <a:r>
              <a:rPr lang="es-MX" dirty="0"/>
              <a:t>La conversión de los estados financieros de operaciones extranjeras de la moneda de registro a la funcional y de ésta a la moneda de informe, que se incluyen en los estados financieros de la entidad informante.</a:t>
            </a:r>
          </a:p>
          <a:p>
            <a:r>
              <a:rPr lang="es-MX" dirty="0"/>
              <a:t>La conversión de los estados financieros de cualquier entidad, a la moneda de informe elegida.</a:t>
            </a:r>
          </a:p>
          <a:p>
            <a:r>
              <a:rPr lang="es-MX" dirty="0"/>
              <a:t>La información a revelar cuando una entidad presenta información complementaria a sus estados financieros determinada con base en un procedimiento de conversión diferente al que establece la NIF.</a:t>
            </a:r>
          </a:p>
          <a:p>
            <a:pPr algn="just"/>
            <a:endParaRPr lang="es-MX" sz="2600" dirty="0"/>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3488" y="185504"/>
            <a:ext cx="2611844" cy="2000816"/>
          </a:xfrm>
          <a:prstGeom prst="rect">
            <a:avLst/>
          </a:prstGeom>
        </p:spPr>
      </p:pic>
    </p:spTree>
    <p:extLst>
      <p:ext uri="{BB962C8B-B14F-4D97-AF65-F5344CB8AC3E}">
        <p14:creationId xmlns:p14="http://schemas.microsoft.com/office/powerpoint/2010/main" val="7540037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CONVERSIÓN DE MONEDAS EXTRANJERAS NIF B-15</a:t>
            </a:r>
          </a:p>
        </p:txBody>
      </p:sp>
      <p:sp>
        <p:nvSpPr>
          <p:cNvPr id="5" name="Marcador de contenido 7"/>
          <p:cNvSpPr>
            <a:spLocks noGrp="1"/>
          </p:cNvSpPr>
          <p:nvPr>
            <p:ph sz="half" idx="1"/>
          </p:nvPr>
        </p:nvSpPr>
        <p:spPr>
          <a:xfrm>
            <a:off x="1371599" y="2402962"/>
            <a:ext cx="9601201" cy="4253949"/>
          </a:xfrm>
        </p:spPr>
        <p:txBody>
          <a:bodyPr>
            <a:noAutofit/>
          </a:bodyPr>
          <a:lstStyle/>
          <a:p>
            <a:pPr marL="0" indent="0" algn="just">
              <a:buNone/>
            </a:pPr>
            <a:r>
              <a:rPr lang="es-MX" sz="2600" dirty="0"/>
              <a:t>Las disposiciones de esta NIF que no son aplicables están:</a:t>
            </a:r>
          </a:p>
          <a:p>
            <a:pPr marL="0" indent="0" algn="just">
              <a:buNone/>
            </a:pPr>
            <a:endParaRPr lang="es-MX" sz="500" dirty="0"/>
          </a:p>
          <a:p>
            <a:r>
              <a:rPr lang="es-MX" dirty="0"/>
              <a:t>La conversión, dentro del estado de flujos de efectivo, de los flujos de efectivo de las transacciones en moneda extranjera, ni para la conversión de los flujos de efectivo de operaciones extranjeras. La normatividad aplicable a estos conceptos se trata en la NIF B-2, Estado de flujos de efectivo. </a:t>
            </a:r>
          </a:p>
          <a:p>
            <a:r>
              <a:rPr lang="es-MX" dirty="0"/>
              <a:t>El reconocimiento de las transacciones y saldos en moneda extranjera relacionados con instrumentos financieros derivados y operaciones de cobertura; y la conversión de los estados financieros de cualquier entidad, a la moneda de informe elegida.</a:t>
            </a:r>
          </a:p>
          <a:p>
            <a:r>
              <a:rPr lang="es-MX" dirty="0"/>
              <a:t>La información complementaria presentada en una moneda diferente a la moneda de informe.</a:t>
            </a:r>
            <a:endParaRPr lang="es-MX" sz="2600" dirty="0"/>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006661" y="218853"/>
            <a:ext cx="2929271" cy="1952847"/>
          </a:xfrm>
          <a:prstGeom prst="rect">
            <a:avLst/>
          </a:prstGeom>
        </p:spPr>
      </p:pic>
    </p:spTree>
    <p:extLst>
      <p:ext uri="{BB962C8B-B14F-4D97-AF65-F5344CB8AC3E}">
        <p14:creationId xmlns:p14="http://schemas.microsoft.com/office/powerpoint/2010/main" val="23070039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71600" y="388976"/>
            <a:ext cx="9601200" cy="1485900"/>
          </a:xfrm>
        </p:spPr>
        <p:txBody>
          <a:bodyPr/>
          <a:lstStyle/>
          <a:p>
            <a:r>
              <a:rPr lang="es-MX" dirty="0"/>
              <a:t>CONVERSIÓN DE MONEDAS EXTRANJERAS NIF B-15</a:t>
            </a:r>
          </a:p>
        </p:txBody>
      </p:sp>
      <p:sp>
        <p:nvSpPr>
          <p:cNvPr id="5" name="Marcador de contenido 7"/>
          <p:cNvSpPr>
            <a:spLocks noGrp="1"/>
          </p:cNvSpPr>
          <p:nvPr>
            <p:ph sz="half" idx="1"/>
          </p:nvPr>
        </p:nvSpPr>
        <p:spPr>
          <a:xfrm>
            <a:off x="1371600" y="2006021"/>
            <a:ext cx="9601201" cy="4575538"/>
          </a:xfrm>
        </p:spPr>
        <p:txBody>
          <a:bodyPr>
            <a:noAutofit/>
          </a:bodyPr>
          <a:lstStyle/>
          <a:p>
            <a:pPr marL="0" indent="0" algn="just">
              <a:buNone/>
            </a:pPr>
            <a:r>
              <a:rPr lang="es-MX" sz="2600" dirty="0"/>
              <a:t>Tipo de Cambio</a:t>
            </a:r>
          </a:p>
          <a:p>
            <a:pPr marL="0" indent="0" algn="just">
              <a:buNone/>
            </a:pPr>
            <a:r>
              <a:rPr lang="es-MX" dirty="0"/>
              <a:t>Si para el proceso de conversión están disponibles varios tipos de cambio, debe utilizarse aquel</a:t>
            </a:r>
            <a:r>
              <a:rPr lang="es-MX" sz="800" dirty="0"/>
              <a:t> </a:t>
            </a:r>
            <a:r>
              <a:rPr lang="es-MX" dirty="0"/>
              <a:t>con el que los flujos futuros de efectivo representados por la transacción, el saldo en moneda</a:t>
            </a:r>
            <a:r>
              <a:rPr lang="es-MX" sz="800" dirty="0"/>
              <a:t> </a:t>
            </a:r>
            <a:r>
              <a:rPr lang="es-MX" dirty="0"/>
              <a:t>extranjera, o la operación extranjera, pudieron haber sido realizados a la fecha de conversión.</a:t>
            </a:r>
          </a:p>
          <a:p>
            <a:pPr marL="0" indent="0" algn="just">
              <a:buNone/>
            </a:pPr>
            <a:br>
              <a:rPr lang="es-MX" sz="800" dirty="0"/>
            </a:br>
            <a:r>
              <a:rPr lang="es-MX" dirty="0"/>
              <a:t>Si derivado de un control de cambios, existen restricciones o ausencia de intercambio de divisas, el tipo de cambio a utilizar debe ser el que pueda proporcionar algún mercado de divisas reconocido. De no existir información la entidad debe:</a:t>
            </a:r>
          </a:p>
          <a:p>
            <a:pPr marL="457200" indent="-457200" algn="just">
              <a:buFont typeface="+mj-lt"/>
              <a:buAutoNum type="alphaLcParenR"/>
            </a:pPr>
            <a:r>
              <a:rPr lang="es-MX" dirty="0"/>
              <a:t>Si se trata de una subsidiaria, dejar de consolidar sus estados financieros;</a:t>
            </a:r>
          </a:p>
          <a:p>
            <a:pPr marL="457200" indent="-457200" algn="just">
              <a:buFont typeface="+mj-lt"/>
              <a:buAutoNum type="alphaLcParenR"/>
            </a:pPr>
            <a:r>
              <a:rPr lang="es-MX" dirty="0"/>
              <a:t>La inversión en la subsidiaria debe presentarse con el mismo valor determinado en el último periodo en el que se identificó un tipo de cambio adecuado para la conversión.</a:t>
            </a:r>
            <a:endParaRPr lang="es-MX" sz="500" dirty="0"/>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54386" y="127591"/>
            <a:ext cx="3014330" cy="2009553"/>
          </a:xfrm>
          <a:prstGeom prst="rect">
            <a:avLst/>
          </a:prstGeom>
        </p:spPr>
      </p:pic>
    </p:spTree>
    <p:extLst>
      <p:ext uri="{BB962C8B-B14F-4D97-AF65-F5344CB8AC3E}">
        <p14:creationId xmlns:p14="http://schemas.microsoft.com/office/powerpoint/2010/main" val="3323175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71600" y="388976"/>
            <a:ext cx="9601200" cy="1485900"/>
          </a:xfrm>
        </p:spPr>
        <p:txBody>
          <a:bodyPr/>
          <a:lstStyle/>
          <a:p>
            <a:r>
              <a:rPr lang="es-MX" dirty="0"/>
              <a:t>CONVERSIÓN DE MONEDAS EXTRANJERAS NIF B-15</a:t>
            </a:r>
          </a:p>
        </p:txBody>
      </p:sp>
      <p:sp>
        <p:nvSpPr>
          <p:cNvPr id="5" name="Marcador de contenido 7"/>
          <p:cNvSpPr>
            <a:spLocks noGrp="1"/>
          </p:cNvSpPr>
          <p:nvPr>
            <p:ph sz="half" idx="1"/>
          </p:nvPr>
        </p:nvSpPr>
        <p:spPr>
          <a:xfrm>
            <a:off x="1371600" y="2136261"/>
            <a:ext cx="9601201" cy="4575538"/>
          </a:xfrm>
        </p:spPr>
        <p:txBody>
          <a:bodyPr>
            <a:noAutofit/>
          </a:bodyPr>
          <a:lstStyle/>
          <a:p>
            <a:pPr marL="0" indent="0" algn="just">
              <a:buNone/>
            </a:pPr>
            <a:r>
              <a:rPr lang="es-MX" sz="2600" dirty="0"/>
              <a:t>Transacciones en moneda extranjera</a:t>
            </a:r>
          </a:p>
          <a:p>
            <a:pPr marL="0" indent="0" algn="just">
              <a:buNone/>
            </a:pPr>
            <a:r>
              <a:rPr lang="es-MX" dirty="0"/>
              <a:t>Entre las transacciones en moneda extranjera se incluyen aquellas en que la entidad:</a:t>
            </a:r>
          </a:p>
          <a:p>
            <a:pPr marL="457200" indent="-457200" algn="just">
              <a:buFont typeface="+mj-lt"/>
              <a:buAutoNum type="alphaLcParenR"/>
            </a:pPr>
            <a:r>
              <a:rPr lang="es-MX" dirty="0"/>
              <a:t>Compra o vende bienes o servicios cuyo precio se denomina en una moneda extranjera;</a:t>
            </a:r>
          </a:p>
          <a:p>
            <a:pPr marL="457200" indent="-457200" algn="just">
              <a:buFont typeface="+mj-lt"/>
              <a:buAutoNum type="alphaLcParenR"/>
            </a:pPr>
            <a:r>
              <a:rPr lang="es-MX" dirty="0"/>
              <a:t>Presta o toma prestados fondos, si los importes correspondientes se establecen a cobrar o pagar en una moneda extranjera;</a:t>
            </a:r>
          </a:p>
          <a:p>
            <a:pPr marL="457200" indent="-457200" algn="just">
              <a:buFont typeface="+mj-lt"/>
              <a:buAutoNum type="alphaLcParenR"/>
            </a:pPr>
            <a:r>
              <a:rPr lang="es-MX" dirty="0"/>
              <a:t>Adquiere o dispone de activos, o bien, incurre, transfiere o liquida pasivos, siempre que estas transacciones se hayan denominado en moneda extranjera.</a:t>
            </a:r>
          </a:p>
          <a:p>
            <a:pPr marL="457200" indent="-457200" algn="just">
              <a:buFont typeface="+mj-lt"/>
              <a:buAutoNum type="alphaLcParenR"/>
            </a:pPr>
            <a:r>
              <a:rPr lang="es-MX" dirty="0"/>
              <a:t>Las transacciones en moneda extranjera deben reconocerse inicialmente en la moneda de registros aplicando el tipo de cambio histórico.</a:t>
            </a: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6208" y="388976"/>
            <a:ext cx="3467108" cy="1655700"/>
          </a:xfrm>
          <a:prstGeom prst="rect">
            <a:avLst/>
          </a:prstGeom>
        </p:spPr>
      </p:pic>
    </p:spTree>
    <p:extLst>
      <p:ext uri="{BB962C8B-B14F-4D97-AF65-F5344CB8AC3E}">
        <p14:creationId xmlns:p14="http://schemas.microsoft.com/office/powerpoint/2010/main" val="1143508686"/>
      </p:ext>
    </p:extLst>
  </p:cSld>
  <p:clrMapOvr>
    <a:masterClrMapping/>
  </p:clrMapOvr>
</p:sld>
</file>

<file path=ppt/theme/theme1.xml><?xml version="1.0" encoding="utf-8"?>
<a:theme xmlns:a="http://schemas.openxmlformats.org/drawingml/2006/main" name="Recorte">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36806972_TF34357615.potx" id="{C86973C6-2DA0-4089-9514-87FF768B367B}" vid="{9027C86C-E911-48B6-A8D3-7E2305217078}"/>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07ECF6D8-9EA4-45A1-AFEB-B7C326AF08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C45FB24-BEC6-4D44-888B-84AEBBA2DC09}">
  <ds:schemaRefs>
    <ds:schemaRef ds:uri="http://schemas.microsoft.com/sharepoint/v3/contenttype/forms"/>
  </ds:schemaRefs>
</ds:datastoreItem>
</file>

<file path=customXml/itemProps3.xml><?xml version="1.0" encoding="utf-8"?>
<ds:datastoreItem xmlns:ds="http://schemas.openxmlformats.org/officeDocument/2006/customXml" ds:itemID="{3FD9A38F-9A2C-42E5-9013-4C4B1FFCB4F6}">
  <ds:schemaRefs>
    <ds:schemaRef ds:uri="71af3243-3dd4-4a8d-8c0d-dd76da1f02a5"/>
    <ds:schemaRef ds:uri="16c05727-aa75-4e4a-9b5f-8a80a1165891"/>
    <ds:schemaRef ds:uri="http://purl.org/dc/elements/1.1/"/>
    <ds:schemaRef ds:uri="http://schemas.microsoft.com/office/infopath/2007/PartnerControls"/>
    <ds:schemaRef ds:uri="http://purl.org/dc/dcmitype/"/>
    <ds:schemaRef ds:uri="http://schemas.microsoft.com/office/2006/documentManagement/types"/>
    <ds:schemaRef ds:uri="http://purl.org/dc/terms/"/>
    <ds:schemaRef ds:uri="http://schemas.openxmlformats.org/package/2006/metadata/core-properti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Diseño Recorte</Template>
  <TotalTime>1478</TotalTime>
  <Words>2199</Words>
  <Application>Microsoft Office PowerPoint</Application>
  <PresentationFormat>Panorámica</PresentationFormat>
  <Paragraphs>120</Paragraphs>
  <Slides>22</Slides>
  <Notes>2</Notes>
  <HiddenSlides>0</HiddenSlides>
  <MMClips>0</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22</vt:i4>
      </vt:variant>
    </vt:vector>
  </HeadingPairs>
  <TitlesOfParts>
    <vt:vector size="25" baseType="lpstr">
      <vt:lpstr>Calibri</vt:lpstr>
      <vt:lpstr>Franklin Gothic Book</vt:lpstr>
      <vt:lpstr>Recorte</vt:lpstr>
      <vt:lpstr>RESULTADO INTEGRAL DE FINANCIAMIENTO (RIF)</vt:lpstr>
      <vt:lpstr>Resultado Integral de Financiamiento (RIF)</vt:lpstr>
      <vt:lpstr>Resultado Integral de Financiamiento (RIF)</vt:lpstr>
      <vt:lpstr>CONVERSIÓN DE MONEDAS EXTRANJERAS NIF B-15</vt:lpstr>
      <vt:lpstr>CONVERSIÓN DE MONEDAS EXTRANJERAS NIF B-15</vt:lpstr>
      <vt:lpstr>CONVERSIÓN DE MONEDAS EXTRANJERAS NIF B-15</vt:lpstr>
      <vt:lpstr>CONVERSIÓN DE MONEDAS EXTRANJERAS NIF B-15</vt:lpstr>
      <vt:lpstr>CONVERSIÓN DE MONEDAS EXTRANJERAS NIF B-15</vt:lpstr>
      <vt:lpstr>CONVERSIÓN DE MONEDAS EXTRANJERAS NIF B-15</vt:lpstr>
      <vt:lpstr>CONVERSIÓN DE MONEDAS EXTRANJERAS NIF B-15</vt:lpstr>
      <vt:lpstr>CONVERSIÓN DE MONEDAS EXTRANJERAS NIF B-15</vt:lpstr>
      <vt:lpstr>CONVERSIÓN DE MONEDAS EXTRANJERAS NIF B-15</vt:lpstr>
      <vt:lpstr>CONVERSIÓN DE MONEDAS EXTRANJERAS NIF B-15</vt:lpstr>
      <vt:lpstr>CONVERSIÓN DE MONEDAS EXTRANJERAS NIF B-15</vt:lpstr>
      <vt:lpstr>CONVERSIÓN DE MONEDAS EXTRANJERAS NIF B-15</vt:lpstr>
      <vt:lpstr>CONVERSIÓN DE MONEDAS EXTRANJERAS NIF B-15</vt:lpstr>
      <vt:lpstr>CONVERSIÓN DE MONEDAS EXTRANJERAS NIF B-15</vt:lpstr>
      <vt:lpstr>CONVERSIÓN DE MONEDAS EXTRANJERAS NIF B-15</vt:lpstr>
      <vt:lpstr>CONVERSIÓN DE MONEDAS EXTRANJERAS NIF B-15</vt:lpstr>
      <vt:lpstr>CONVERSIÓN DE MONEDAS EXTRANJERAS NIF B-15</vt:lpstr>
      <vt:lpstr>CONVERSIÓN DE MONEDAS EXTRANJERAS NIF B-15</vt:lpstr>
      <vt:lpstr>CONVERSIÓN DE MONEDAS EXTRANJERAS NIF B-15</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Conversión de monedas extranjeras</dc:title>
  <dc:creator>Rodrigo Morales</dc:creator>
  <cp:lastModifiedBy>Rodrigo Morales</cp:lastModifiedBy>
  <cp:revision>40</cp:revision>
  <dcterms:created xsi:type="dcterms:W3CDTF">2022-07-13T01:50:55Z</dcterms:created>
  <dcterms:modified xsi:type="dcterms:W3CDTF">2022-07-19T16:34:32Z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